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3" r:id="rId2"/>
    <p:sldId id="371" r:id="rId3"/>
    <p:sldId id="418" r:id="rId4"/>
    <p:sldId id="422" r:id="rId5"/>
    <p:sldId id="420" r:id="rId6"/>
    <p:sldId id="322" r:id="rId7"/>
    <p:sldId id="421" r:id="rId8"/>
    <p:sldId id="374" r:id="rId9"/>
    <p:sldId id="423" r:id="rId10"/>
    <p:sldId id="424" r:id="rId11"/>
    <p:sldId id="416" r:id="rId12"/>
    <p:sldId id="375" r:id="rId13"/>
    <p:sldId id="378" r:id="rId14"/>
    <p:sldId id="379" r:id="rId15"/>
    <p:sldId id="380" r:id="rId16"/>
    <p:sldId id="382" r:id="rId17"/>
    <p:sldId id="384" r:id="rId18"/>
    <p:sldId id="387" r:id="rId19"/>
    <p:sldId id="388" r:id="rId20"/>
    <p:sldId id="389" r:id="rId21"/>
    <p:sldId id="415" r:id="rId22"/>
    <p:sldId id="425" r:id="rId23"/>
    <p:sldId id="426" r:id="rId24"/>
    <p:sldId id="417" r:id="rId25"/>
  </p:sldIdLst>
  <p:sldSz cx="12192000" cy="6858000"/>
  <p:notesSz cx="6858000" cy="9144000"/>
  <p:embeddedFontLst>
    <p:embeddedFont>
      <p:font typeface="CordiaUPC" panose="020B0304020202020204" pitchFamily="34" charset="-34"/>
      <p:regular r:id="rId26"/>
      <p:bold r:id="rId27"/>
      <p:italic r:id="rId28"/>
      <p:boldItalic r:id="rId29"/>
    </p:embeddedFont>
    <p:embeddedFont>
      <p:font typeface="TH Charmonman" panose="03000500040000020004" pitchFamily="66" charset="-34"/>
      <p:regular r:id="rId30"/>
      <p:bold r:id="rId31"/>
    </p:embeddedFont>
    <p:embeddedFont>
      <p:font typeface="TH Fah kwang" panose="02000506000000020004" pitchFamily="2" charset="-34"/>
      <p:regular r:id="rId32"/>
      <p:bold r:id="rId33"/>
      <p:italic r:id="rId34"/>
      <p:boldItalic r:id="rId35"/>
    </p:embeddedFont>
    <p:embeddedFont>
      <p:font typeface="TH Mali Grade 6" panose="02000506000000020004" pitchFamily="2" charset="-34"/>
      <p:regular r:id="rId36"/>
      <p:bold r:id="rId37"/>
      <p:italic r:id="rId38"/>
      <p:boldItalic r:id="rId39"/>
    </p:embeddedFont>
    <p:embeddedFont>
      <p:font typeface="TH NiramitIT๙ " panose="02000506000000020004" pitchFamily="2" charset="-34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008000"/>
    <a:srgbClr val="660066"/>
    <a:srgbClr val="FF00FF"/>
    <a:srgbClr val="CC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B50AA1-E904-40B1-AEFE-D7830169F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A3452EE-6B45-474C-8E7D-E2D4B9D7E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A3D2F7-9444-4AB0-B40D-F4984593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3E2FAA-FCAA-4090-B9EC-395E25E1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04784E5-60BD-428E-9143-E22BAB1A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01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1303FC-300D-4C7C-A378-CE1D904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B152D1F-FCE3-4338-8AF6-98AFB26B5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705386-89C1-487B-8395-E7683F0A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4B9A2F-FF44-4DC9-8F6F-80E16B12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2234CC-DFD0-4735-8969-2486B92B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87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C9F7465-E008-4F95-B1C6-E7F501E52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A4B9F6A-CE5E-49DF-A271-B25565BA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F68B76-D350-4555-97A3-9F21541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E4E9513-1527-4F36-A5DA-B01D746F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1526FC-02E4-40C7-80C5-DAC1E49A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5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3C4EAE-7F16-4032-B41B-25B81FE3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8794FA-65A7-454F-AE25-8BB50BB05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AB7D581-C485-4D67-BCA2-D48D1799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0E7815-F5EA-44E5-9DAE-102AD71D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2802A2-ED85-4603-830B-1B036533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495EA5-5619-4825-94AA-351945F9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BFF779B-5F61-45CE-902A-C9948973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368EDA9-69C8-4826-876C-1F6A7268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94F3622-08E0-4FF7-AA24-AE2ECD1A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FC2A7C-EEAD-4E89-9ADD-4368900C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95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5F36AC-C22C-417D-B92F-CFBE0AEF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595630-D74D-4355-86F8-B9713CE1D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CCC8A56-6486-4AC2-8B2A-0BCBFD599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55F0536-12FE-4852-8EAC-AEB2BC6C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9F1BE59-1F01-442C-93D1-94330D9E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E59D035-B003-4B02-94B4-AEF20A9A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8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731E2E-29A8-4C8D-BDFE-76DC18C9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8FA7C68-333C-4FF5-9456-BFB4A060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D83AFA4-2E68-485A-8D69-17E21EF40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32F1ACA-8BAB-45AF-983A-DCA6B9492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A76273C-EB86-41C8-9892-C839E8BCD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8E7DBF8-7BA2-4DDA-9CBA-189691F5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1B29421-5905-42C6-8AE4-233B1605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A4C3B57-F620-48D5-AE65-A498D355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60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766FFC-26D6-4B51-AA6D-97D27A03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C48235A-FAAD-47D1-A22E-2CC9078D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CAD9B51-3EF3-4DDD-96AD-4CAC671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4C265C8-DFC8-4B24-A443-F9630F99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0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1F8206B-F15F-4186-B70C-9776C8BA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AD5087D-8537-4688-8996-78064A44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4251DCE-680D-4931-942E-354798B5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24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2B094C-B47B-4A15-B210-A6D7DDA8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5CA6F5-82B5-48B6-B2C5-316E6069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711103C-490C-4728-A1F9-7B6F6DD1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0FC4FB9-CB66-4CA8-8A20-3F7E5694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9D4BF00-FA7F-422E-8C84-55650623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A0F9AA5-737D-461E-B67A-BF41BF49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4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8B68AB-6E71-46B1-B2AD-CA216753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A7275E4-F143-454F-AB17-2A193B51B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9B24DB6-ADBD-4613-AE19-443518A16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5A2961F-EE93-42F1-AE9A-C89B3AC0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D6359D6-F954-4832-8A04-7D0EF632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7E02F08-3912-4CEB-9F5D-E5AEA281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82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2DBE7A7-7FF8-4B58-83FF-7506FB38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D93B41-0892-4398-867C-390328A1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482BB5-6E8F-4381-80D0-5B434B9AA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201-474E-4FF6-8756-C50FAEBA5157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668FBF-6796-4D19-B235-BF7A5A606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6500E01-CE2F-41BD-835C-58804269B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0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รูปห้าเหลี่ยม 93"/>
          <p:cNvSpPr/>
          <p:nvPr/>
        </p:nvSpPr>
        <p:spPr>
          <a:xfrm rot="10800000">
            <a:off x="105449" y="2935163"/>
            <a:ext cx="12086550" cy="2229021"/>
          </a:xfrm>
          <a:prstGeom prst="homePlate">
            <a:avLst>
              <a:gd name="adj" fmla="val 437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84354" y="1466710"/>
            <a:ext cx="2747260" cy="560544"/>
          </a:xfrm>
          <a:prstGeom prst="rect">
            <a:avLst/>
          </a:prstGeom>
          <a:noFill/>
        </p:spPr>
        <p:txBody>
          <a:bodyPr wrap="square" lIns="108720" tIns="54359" rIns="108720" bIns="54359" rtlCol="0">
            <a:spAutoFit/>
          </a:bodyPr>
          <a:lstStyle/>
          <a:p>
            <a:pPr algn="r"/>
            <a:r>
              <a:rPr lang="th-TH" sz="2929" b="1" dirty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</a:t>
            </a:r>
            <a:r>
              <a:rPr lang="en-US" sz="2929" b="1" dirty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1</a:t>
            </a:r>
          </a:p>
        </p:txBody>
      </p:sp>
      <p:pic>
        <p:nvPicPr>
          <p:cNvPr id="2" name="Picture 2" descr="Office of Insurance Commission | การประกันภัยสำหรับวิศวกรรม">
            <a:extLst>
              <a:ext uri="{FF2B5EF4-FFF2-40B4-BE49-F238E27FC236}">
                <a16:creationId xmlns:a16="http://schemas.microsoft.com/office/drawing/2014/main" id="{1B61A458-156B-4C2E-A1A1-CC6AF1DF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3" y="2561914"/>
            <a:ext cx="6595042" cy="34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AA15824E-2525-42E7-9C36-B9C4DDF35553}"/>
              </a:ext>
            </a:extLst>
          </p:cNvPr>
          <p:cNvSpPr txBox="1"/>
          <p:nvPr/>
        </p:nvSpPr>
        <p:spPr>
          <a:xfrm>
            <a:off x="6310775" y="4089109"/>
            <a:ext cx="5756329" cy="1119736"/>
          </a:xfrm>
          <a:prstGeom prst="rect">
            <a:avLst/>
          </a:prstGeom>
          <a:noFill/>
        </p:spPr>
        <p:txBody>
          <a:bodyPr wrap="square" lIns="108720" tIns="54359" rIns="108720" bIns="54359" rtlCol="0">
            <a:spAutoFit/>
          </a:bodyPr>
          <a:lstStyle/>
          <a:p>
            <a:pPr algn="r"/>
            <a:r>
              <a:rPr lang="th-TH" sz="4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นางสาวปรานิสา  ทองอ่อน </a:t>
            </a: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ผู้สอน</a:t>
            </a:r>
          </a:p>
          <a:p>
            <a:pPr algn="r"/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กลุ่มสาระการเรียนรู้วิทยาศาสตร์และเทคโนโลยี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D84E6FB4-524B-443D-940E-DBBD13B150BC}"/>
              </a:ext>
            </a:extLst>
          </p:cNvPr>
          <p:cNvSpPr txBox="1"/>
          <p:nvPr/>
        </p:nvSpPr>
        <p:spPr>
          <a:xfrm>
            <a:off x="2952413" y="2892757"/>
            <a:ext cx="9124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68587C6-141D-FE74-0A06-7F9AB91DD678}"/>
              </a:ext>
            </a:extLst>
          </p:cNvPr>
          <p:cNvSpPr/>
          <p:nvPr/>
        </p:nvSpPr>
        <p:spPr>
          <a:xfrm>
            <a:off x="2395454" y="607299"/>
            <a:ext cx="9796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th-TH" sz="5400" b="1" dirty="0">
                <a:ln/>
                <a:solidFill>
                  <a:schemeClr val="accent4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การออกแบบและเทคโนโลยี (ว</a:t>
            </a:r>
            <a:r>
              <a:rPr lang="en-US" sz="5400" b="1" dirty="0">
                <a:ln/>
                <a:solidFill>
                  <a:schemeClr val="accent4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21103</a:t>
            </a:r>
            <a:r>
              <a:rPr lang="th-TH" sz="5400" b="1" dirty="0">
                <a:ln/>
                <a:solidFill>
                  <a:schemeClr val="accent4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lang="en-US" sz="5400" b="1" dirty="0">
              <a:ln/>
              <a:solidFill>
                <a:schemeClr val="accent4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475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600" y="1449163"/>
            <a:ext cx="5942532" cy="3148964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239432" y="1930390"/>
            <a:ext cx="433686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th-TH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กระบวนการเทคโนโลยี </a:t>
            </a:r>
            <a:r>
              <a:rPr lang="th-TH" sz="3600" b="1" i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ช่วยแก้ปัญหาเพื่อสนองความจำเป็นและความต้องการของมนุษย์ได้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BED6322-53AD-273B-2BCC-56E830A35801}"/>
              </a:ext>
            </a:extLst>
          </p:cNvPr>
          <p:cNvSpPr txBox="1"/>
          <p:nvPr/>
        </p:nvSpPr>
        <p:spPr>
          <a:xfrm>
            <a:off x="4766985" y="725542"/>
            <a:ext cx="3321129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9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กระบวนการเทคโนโลยี</a:t>
            </a:r>
          </a:p>
        </p:txBody>
      </p:sp>
      <p:pic>
        <p:nvPicPr>
          <p:cNvPr id="5" name="Picture 4" descr="C:\Users\taksaporn\Desktop\347 [Converted].png">
            <a:extLst>
              <a:ext uri="{FF2B5EF4-FFF2-40B4-BE49-F238E27FC236}">
                <a16:creationId xmlns:a16="http://schemas.microsoft.com/office/drawing/2014/main" id="{7FE1E768-1D18-085F-2C06-20A02A0C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1740">
            <a:off x="4145807" y="237067"/>
            <a:ext cx="822677" cy="9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0615955-45DA-CCA1-F8C1-C987B94FC45F}"/>
              </a:ext>
            </a:extLst>
          </p:cNvPr>
          <p:cNvGrpSpPr/>
          <p:nvPr/>
        </p:nvGrpSpPr>
        <p:grpSpPr>
          <a:xfrm>
            <a:off x="1135812" y="2419830"/>
            <a:ext cx="9920376" cy="3957604"/>
            <a:chOff x="366451" y="1229779"/>
            <a:chExt cx="12589399" cy="5808977"/>
          </a:xfrm>
        </p:grpSpPr>
        <p:sp>
          <p:nvSpPr>
            <p:cNvPr id="7" name="เครื่องหมายบั้ง 23">
              <a:extLst>
                <a:ext uri="{FF2B5EF4-FFF2-40B4-BE49-F238E27FC236}">
                  <a16:creationId xmlns:a16="http://schemas.microsoft.com/office/drawing/2014/main" id="{FDA87CEE-CC1E-B18A-E1B9-D3B9666B3F1B}"/>
                </a:ext>
              </a:extLst>
            </p:cNvPr>
            <p:cNvSpPr/>
            <p:nvPr/>
          </p:nvSpPr>
          <p:spPr>
            <a:xfrm>
              <a:off x="4601495" y="1598172"/>
              <a:ext cx="3866515" cy="39204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8" name="เครื่องหมายบั้ง 24">
              <a:extLst>
                <a:ext uri="{FF2B5EF4-FFF2-40B4-BE49-F238E27FC236}">
                  <a16:creationId xmlns:a16="http://schemas.microsoft.com/office/drawing/2014/main" id="{73F50012-1DA5-602B-68EF-0FF93A16A4C5}"/>
                </a:ext>
              </a:extLst>
            </p:cNvPr>
            <p:cNvSpPr/>
            <p:nvPr/>
          </p:nvSpPr>
          <p:spPr>
            <a:xfrm>
              <a:off x="8521805" y="1594501"/>
              <a:ext cx="4434044" cy="39204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9" name="รูปห้าเหลี่ยม 25">
              <a:extLst>
                <a:ext uri="{FF2B5EF4-FFF2-40B4-BE49-F238E27FC236}">
                  <a16:creationId xmlns:a16="http://schemas.microsoft.com/office/drawing/2014/main" id="{698DB5A0-FA9E-CCAB-BEC5-E52BCA6F2C03}"/>
                </a:ext>
              </a:extLst>
            </p:cNvPr>
            <p:cNvSpPr/>
            <p:nvPr/>
          </p:nvSpPr>
          <p:spPr>
            <a:xfrm rot="5400000">
              <a:off x="12173542" y="1852251"/>
              <a:ext cx="1040057" cy="52455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0" name="เครื่องหมายบั้ง 26">
              <a:extLst>
                <a:ext uri="{FF2B5EF4-FFF2-40B4-BE49-F238E27FC236}">
                  <a16:creationId xmlns:a16="http://schemas.microsoft.com/office/drawing/2014/main" id="{C242C58A-30B6-7829-7890-D3BAD0B79F1E}"/>
                </a:ext>
              </a:extLst>
            </p:cNvPr>
            <p:cNvSpPr/>
            <p:nvPr/>
          </p:nvSpPr>
          <p:spPr>
            <a:xfrm rot="5400000">
              <a:off x="12027096" y="3125251"/>
              <a:ext cx="1332948" cy="52455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1" name="รูปห้าเหลี่ยม 28">
              <a:extLst>
                <a:ext uri="{FF2B5EF4-FFF2-40B4-BE49-F238E27FC236}">
                  <a16:creationId xmlns:a16="http://schemas.microsoft.com/office/drawing/2014/main" id="{9512B9B5-9698-DBDA-0538-9BF547EF0D32}"/>
                </a:ext>
              </a:extLst>
            </p:cNvPr>
            <p:cNvSpPr/>
            <p:nvPr/>
          </p:nvSpPr>
          <p:spPr>
            <a:xfrm rot="10800000">
              <a:off x="8521803" y="3661961"/>
              <a:ext cx="4434046" cy="39204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2" name="เครื่องหมายบั้ง 30">
              <a:extLst>
                <a:ext uri="{FF2B5EF4-FFF2-40B4-BE49-F238E27FC236}">
                  <a16:creationId xmlns:a16="http://schemas.microsoft.com/office/drawing/2014/main" id="{DF0B659C-DA78-8086-89BC-EC4CCF299BD6}"/>
                </a:ext>
              </a:extLst>
            </p:cNvPr>
            <p:cNvSpPr/>
            <p:nvPr/>
          </p:nvSpPr>
          <p:spPr>
            <a:xfrm flipH="1">
              <a:off x="4667829" y="3661961"/>
              <a:ext cx="3733848" cy="39204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3" name="เครื่องหมายบั้ง 31">
              <a:extLst>
                <a:ext uri="{FF2B5EF4-FFF2-40B4-BE49-F238E27FC236}">
                  <a16:creationId xmlns:a16="http://schemas.microsoft.com/office/drawing/2014/main" id="{A370D111-FA52-C60D-E918-5138D922025E}"/>
                </a:ext>
              </a:extLst>
            </p:cNvPr>
            <p:cNvSpPr/>
            <p:nvPr/>
          </p:nvSpPr>
          <p:spPr>
            <a:xfrm flipH="1">
              <a:off x="366451" y="3661961"/>
              <a:ext cx="4168711" cy="39204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4" name="รูปห้าเหลี่ยม 32">
              <a:extLst>
                <a:ext uri="{FF2B5EF4-FFF2-40B4-BE49-F238E27FC236}">
                  <a16:creationId xmlns:a16="http://schemas.microsoft.com/office/drawing/2014/main" id="{1451750D-7323-FEFA-18D9-F0D0A70414F1}"/>
                </a:ext>
              </a:extLst>
            </p:cNvPr>
            <p:cNvSpPr/>
            <p:nvPr/>
          </p:nvSpPr>
          <p:spPr>
            <a:xfrm rot="5400000">
              <a:off x="108701" y="3919710"/>
              <a:ext cx="1040057" cy="524558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5" name="เครื่องหมายบั้ง 33">
              <a:extLst>
                <a:ext uri="{FF2B5EF4-FFF2-40B4-BE49-F238E27FC236}">
                  <a16:creationId xmlns:a16="http://schemas.microsoft.com/office/drawing/2014/main" id="{38559452-E8CC-182F-4BFA-5874C309353A}"/>
                </a:ext>
              </a:extLst>
            </p:cNvPr>
            <p:cNvSpPr/>
            <p:nvPr/>
          </p:nvSpPr>
          <p:spPr>
            <a:xfrm rot="5400000">
              <a:off x="-37744" y="5170927"/>
              <a:ext cx="1332948" cy="52455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6" name="รูปห้าเหลี่ยม 34">
              <a:extLst>
                <a:ext uri="{FF2B5EF4-FFF2-40B4-BE49-F238E27FC236}">
                  <a16:creationId xmlns:a16="http://schemas.microsoft.com/office/drawing/2014/main" id="{392350DF-77EE-949E-C52E-4E87DE3DDFC6}"/>
                </a:ext>
              </a:extLst>
            </p:cNvPr>
            <p:cNvSpPr/>
            <p:nvPr/>
          </p:nvSpPr>
          <p:spPr>
            <a:xfrm rot="10800000" flipH="1">
              <a:off x="366451" y="5707636"/>
              <a:ext cx="4168710" cy="39204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7" name="เครื่องหมายบั้ง 35">
              <a:extLst>
                <a:ext uri="{FF2B5EF4-FFF2-40B4-BE49-F238E27FC236}">
                  <a16:creationId xmlns:a16="http://schemas.microsoft.com/office/drawing/2014/main" id="{00FEA106-D246-1713-3CE2-CF457081DE96}"/>
                </a:ext>
              </a:extLst>
            </p:cNvPr>
            <p:cNvSpPr/>
            <p:nvPr/>
          </p:nvSpPr>
          <p:spPr>
            <a:xfrm>
              <a:off x="4578133" y="5707636"/>
              <a:ext cx="3866515" cy="39204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C95786B2-4B90-694A-0596-29D8618A04A9}"/>
                </a:ext>
              </a:extLst>
            </p:cNvPr>
            <p:cNvSpPr/>
            <p:nvPr/>
          </p:nvSpPr>
          <p:spPr>
            <a:xfrm>
              <a:off x="4667829" y="2273898"/>
              <a:ext cx="3899658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การระบุปัญหา</a:t>
              </a:r>
              <a:r>
                <a:rPr lang="th-TH" sz="2013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หรือความต้องการ</a:t>
              </a:r>
            </a:p>
          </p:txBody>
        </p:sp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3BC23A89-D061-9A8D-257C-A64E5E24BC10}"/>
                </a:ext>
              </a:extLst>
            </p:cNvPr>
            <p:cNvGrpSpPr/>
            <p:nvPr/>
          </p:nvGrpSpPr>
          <p:grpSpPr>
            <a:xfrm>
              <a:off x="9050367" y="1457539"/>
              <a:ext cx="328575" cy="590201"/>
              <a:chOff x="-2556793" y="1914794"/>
              <a:chExt cx="288033" cy="542022"/>
            </a:xfrm>
          </p:grpSpPr>
          <p:sp>
            <p:nvSpPr>
              <p:cNvPr id="60" name="วงรี 59">
                <a:extLst>
                  <a:ext uri="{FF2B5EF4-FFF2-40B4-BE49-F238E27FC236}">
                    <a16:creationId xmlns:a16="http://schemas.microsoft.com/office/drawing/2014/main" id="{C9FB26E9-C936-8D85-EC35-7D453CEAC611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61" name="TextBox 39">
                <a:extLst>
                  <a:ext uri="{FF2B5EF4-FFF2-40B4-BE49-F238E27FC236}">
                    <a16:creationId xmlns:a16="http://schemas.microsoft.com/office/drawing/2014/main" id="{DA9519E3-FE00-58FE-51A2-27CBEB36253B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๒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38BB31F1-6428-4656-69BC-814FC3968F92}"/>
                </a:ext>
              </a:extLst>
            </p:cNvPr>
            <p:cNvSpPr/>
            <p:nvPr/>
          </p:nvSpPr>
          <p:spPr>
            <a:xfrm>
              <a:off x="8558661" y="2260977"/>
              <a:ext cx="4119362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pPr algn="ctr"/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รวบรวมข้อมูล</a:t>
              </a:r>
              <a:r>
                <a:rPr lang="th-TH" sz="2013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ที่เกี่ยวข้องกับปัญหา</a:t>
              </a:r>
              <a:endParaRPr lang="en-US" sz="2013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27BF0080-1AA2-EF81-3E00-920DAC5C197C}"/>
                </a:ext>
              </a:extLst>
            </p:cNvPr>
            <p:cNvGrpSpPr/>
            <p:nvPr/>
          </p:nvGrpSpPr>
          <p:grpSpPr>
            <a:xfrm>
              <a:off x="1227800" y="3524998"/>
              <a:ext cx="328575" cy="590201"/>
              <a:chOff x="-2556793" y="1914794"/>
              <a:chExt cx="288033" cy="542022"/>
            </a:xfrm>
          </p:grpSpPr>
          <p:sp>
            <p:nvSpPr>
              <p:cNvPr id="58" name="วงรี 57">
                <a:extLst>
                  <a:ext uri="{FF2B5EF4-FFF2-40B4-BE49-F238E27FC236}">
                    <a16:creationId xmlns:a16="http://schemas.microsoft.com/office/drawing/2014/main" id="{A3C868C9-ADD6-28FA-A348-6565F357BF0F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59" name="TextBox 46">
                <a:extLst>
                  <a:ext uri="{FF2B5EF4-FFF2-40B4-BE49-F238E27FC236}">
                    <a16:creationId xmlns:a16="http://schemas.microsoft.com/office/drawing/2014/main" id="{F31E5AB6-8209-A3AC-FAF2-5718A8226999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๕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F55DD7BE-8B06-B9D7-9008-577AE5F38866}"/>
                </a:ext>
              </a:extLst>
            </p:cNvPr>
            <p:cNvSpPr/>
            <p:nvPr/>
          </p:nvSpPr>
          <p:spPr>
            <a:xfrm>
              <a:off x="2170451" y="4367246"/>
              <a:ext cx="1124898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ทดสอบ</a:t>
              </a:r>
            </a:p>
          </p:txBody>
        </p:sp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3E5BF921-425C-5CD2-C2E7-22F90F5B1C4A}"/>
                </a:ext>
              </a:extLst>
            </p:cNvPr>
            <p:cNvGrpSpPr/>
            <p:nvPr/>
          </p:nvGrpSpPr>
          <p:grpSpPr>
            <a:xfrm>
              <a:off x="5124799" y="3524998"/>
              <a:ext cx="328575" cy="590201"/>
              <a:chOff x="-2556793" y="1914794"/>
              <a:chExt cx="288033" cy="542022"/>
            </a:xfrm>
          </p:grpSpPr>
          <p:sp>
            <p:nvSpPr>
              <p:cNvPr id="56" name="วงรี 55">
                <a:extLst>
                  <a:ext uri="{FF2B5EF4-FFF2-40B4-BE49-F238E27FC236}">
                    <a16:creationId xmlns:a16="http://schemas.microsoft.com/office/drawing/2014/main" id="{70599C2B-D0C4-0A8B-5C49-78D85D72AFA5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57" name="TextBox 50">
                <a:extLst>
                  <a:ext uri="{FF2B5EF4-FFF2-40B4-BE49-F238E27FC236}">
                    <a16:creationId xmlns:a16="http://schemas.microsoft.com/office/drawing/2014/main" id="{2E18970B-F031-BAD8-D042-2B68C5D5B993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๔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68237F8F-AC70-D604-4452-E5576221D00D}"/>
                </a:ext>
              </a:extLst>
            </p:cNvPr>
            <p:cNvSpPr/>
            <p:nvPr/>
          </p:nvSpPr>
          <p:spPr>
            <a:xfrm>
              <a:off x="5050506" y="4378011"/>
              <a:ext cx="3085944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pPr algn="ctr"/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ออกแบบ</a:t>
              </a:r>
              <a:r>
                <a:rPr lang="th-TH" sz="2013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วิธีการแก้ปัญหา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8A324DCE-9021-223D-86E5-1CD1487A0391}"/>
                </a:ext>
              </a:extLst>
            </p:cNvPr>
            <p:cNvGrpSpPr/>
            <p:nvPr/>
          </p:nvGrpSpPr>
          <p:grpSpPr>
            <a:xfrm>
              <a:off x="9050365" y="3524998"/>
              <a:ext cx="328575" cy="590201"/>
              <a:chOff x="-2556793" y="1914794"/>
              <a:chExt cx="288033" cy="542022"/>
            </a:xfrm>
          </p:grpSpPr>
          <p:sp>
            <p:nvSpPr>
              <p:cNvPr id="54" name="วงรี 53">
                <a:extLst>
                  <a:ext uri="{FF2B5EF4-FFF2-40B4-BE49-F238E27FC236}">
                    <a16:creationId xmlns:a16="http://schemas.microsoft.com/office/drawing/2014/main" id="{399D0DBE-4108-D713-8373-AE28E5DE181E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E4BA4D2-7DE7-CAC2-98DC-1FA187672BC7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๓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26" name="สี่เหลี่ยมผืนผ้า 25">
              <a:extLst>
                <a:ext uri="{FF2B5EF4-FFF2-40B4-BE49-F238E27FC236}">
                  <a16:creationId xmlns:a16="http://schemas.microsoft.com/office/drawing/2014/main" id="{BD188B13-FDC7-195E-35F7-2DFFCF5E3F4D}"/>
                </a:ext>
              </a:extLst>
            </p:cNvPr>
            <p:cNvSpPr/>
            <p:nvPr/>
          </p:nvSpPr>
          <p:spPr>
            <a:xfrm>
              <a:off x="9411485" y="4378011"/>
              <a:ext cx="2654677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pPr algn="ctr"/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เลือก</a:t>
              </a:r>
              <a:r>
                <a:rPr lang="th-TH" sz="2013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วิธีการแก้ปัญหา</a:t>
              </a:r>
            </a:p>
          </p:txBody>
        </p:sp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id="{6E72236C-D989-5066-C84F-2C6E4F35FE81}"/>
                </a:ext>
              </a:extLst>
            </p:cNvPr>
            <p:cNvGrpSpPr/>
            <p:nvPr/>
          </p:nvGrpSpPr>
          <p:grpSpPr>
            <a:xfrm>
              <a:off x="1227803" y="5570674"/>
              <a:ext cx="328575" cy="590201"/>
              <a:chOff x="-2556793" y="1914794"/>
              <a:chExt cx="288033" cy="542022"/>
            </a:xfrm>
          </p:grpSpPr>
          <p:sp>
            <p:nvSpPr>
              <p:cNvPr id="52" name="วงรี 51">
                <a:extLst>
                  <a:ext uri="{FF2B5EF4-FFF2-40B4-BE49-F238E27FC236}">
                    <a16:creationId xmlns:a16="http://schemas.microsoft.com/office/drawing/2014/main" id="{72D7FDD2-4E62-C5D6-6C68-2FB7CBA0D78D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53" name="TextBox 58">
                <a:extLst>
                  <a:ext uri="{FF2B5EF4-FFF2-40B4-BE49-F238E27FC236}">
                    <a16:creationId xmlns:a16="http://schemas.microsoft.com/office/drawing/2014/main" id="{B82DA08A-D6E5-43D7-26FC-9EA793D5D134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๖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id="{A41E8AE2-8944-C063-73CB-3EF0113DE41E}"/>
                </a:ext>
              </a:extLst>
            </p:cNvPr>
            <p:cNvSpPr/>
            <p:nvPr/>
          </p:nvSpPr>
          <p:spPr>
            <a:xfrm>
              <a:off x="1278663" y="6422949"/>
              <a:ext cx="3248688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ปรับปรุง แก้ไข ประเมินผล</a:t>
              </a:r>
            </a:p>
          </p:txBody>
        </p:sp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B7A769A1-E871-C23A-A7FD-336FF66FAD6D}"/>
                </a:ext>
              </a:extLst>
            </p:cNvPr>
            <p:cNvGrpSpPr/>
            <p:nvPr/>
          </p:nvGrpSpPr>
          <p:grpSpPr>
            <a:xfrm>
              <a:off x="5124803" y="5570674"/>
              <a:ext cx="328575" cy="590201"/>
              <a:chOff x="-2556793" y="1914794"/>
              <a:chExt cx="288033" cy="542022"/>
            </a:xfrm>
          </p:grpSpPr>
          <p:sp>
            <p:nvSpPr>
              <p:cNvPr id="50" name="วงรี 49">
                <a:extLst>
                  <a:ext uri="{FF2B5EF4-FFF2-40B4-BE49-F238E27FC236}">
                    <a16:creationId xmlns:a16="http://schemas.microsoft.com/office/drawing/2014/main" id="{762DD4EE-E839-F09F-934C-548B417C46A3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51" name="TextBox 62">
                <a:extLst>
                  <a:ext uri="{FF2B5EF4-FFF2-40B4-BE49-F238E27FC236}">
                    <a16:creationId xmlns:a16="http://schemas.microsoft.com/office/drawing/2014/main" id="{F75A0A15-F319-A6C1-FA00-AB7A55D8B157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๗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C8E1A48C-11A9-7910-69C7-C14E706CF267}"/>
                </a:ext>
              </a:extLst>
            </p:cNvPr>
            <p:cNvSpPr/>
            <p:nvPr/>
          </p:nvSpPr>
          <p:spPr>
            <a:xfrm>
              <a:off x="5547139" y="6400612"/>
              <a:ext cx="1975228" cy="615807"/>
            </a:xfrm>
            <a:prstGeom prst="rect">
              <a:avLst/>
            </a:prstGeom>
          </p:spPr>
          <p:txBody>
            <a:bodyPr wrap="none" lIns="108720" tIns="54359" rIns="108720" bIns="54359">
              <a:spAutoFit/>
            </a:bodyPr>
            <a:lstStyle/>
            <a:p>
              <a:pPr algn="ctr"/>
              <a:r>
                <a:rPr lang="th-TH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นำเสนอ</a:t>
              </a:r>
              <a:r>
                <a:rPr lang="th-TH" sz="2013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ผลงาน</a:t>
              </a:r>
            </a:p>
          </p:txBody>
        </p:sp>
        <p:grpSp>
          <p:nvGrpSpPr>
            <p:cNvPr id="31" name="กลุ่ม 30">
              <a:extLst>
                <a:ext uri="{FF2B5EF4-FFF2-40B4-BE49-F238E27FC236}">
                  <a16:creationId xmlns:a16="http://schemas.microsoft.com/office/drawing/2014/main" id="{28A86119-4D0C-76EC-FBC5-99DDFAEF52CD}"/>
                </a:ext>
              </a:extLst>
            </p:cNvPr>
            <p:cNvGrpSpPr/>
            <p:nvPr/>
          </p:nvGrpSpPr>
          <p:grpSpPr>
            <a:xfrm>
              <a:off x="5043639" y="1457539"/>
              <a:ext cx="337986" cy="590201"/>
              <a:chOff x="-2556793" y="1914794"/>
              <a:chExt cx="288033" cy="542022"/>
            </a:xfrm>
          </p:grpSpPr>
          <p:sp>
            <p:nvSpPr>
              <p:cNvPr id="48" name="วงรี 47">
                <a:extLst>
                  <a:ext uri="{FF2B5EF4-FFF2-40B4-BE49-F238E27FC236}">
                    <a16:creationId xmlns:a16="http://schemas.microsoft.com/office/drawing/2014/main" id="{9146BBB6-B247-6C5E-E321-5EEA72AD5916}"/>
                  </a:ext>
                </a:extLst>
              </p:cNvPr>
              <p:cNvSpPr/>
              <p:nvPr/>
            </p:nvSpPr>
            <p:spPr>
              <a:xfrm>
                <a:off x="-2556791" y="2072336"/>
                <a:ext cx="288031" cy="29652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13" b="1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49" name="TextBox 31">
                <a:extLst>
                  <a:ext uri="{FF2B5EF4-FFF2-40B4-BE49-F238E27FC236}">
                    <a16:creationId xmlns:a16="http://schemas.microsoft.com/office/drawing/2014/main" id="{C7389518-8ADC-7D4C-AAE9-E0247F6476BF}"/>
                  </a:ext>
                </a:extLst>
              </p:cNvPr>
              <p:cNvSpPr txBox="1"/>
              <p:nvPr/>
            </p:nvSpPr>
            <p:spPr>
              <a:xfrm>
                <a:off x="-2556793" y="1914794"/>
                <a:ext cx="288033" cy="54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13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๑</a:t>
                </a:r>
                <a:endParaRPr lang="en-US" sz="2013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32" name="วงรี 31">
              <a:extLst>
                <a:ext uri="{FF2B5EF4-FFF2-40B4-BE49-F238E27FC236}">
                  <a16:creationId xmlns:a16="http://schemas.microsoft.com/office/drawing/2014/main" id="{4469263F-788B-AD6D-8582-16764D73764C}"/>
                </a:ext>
              </a:extLst>
            </p:cNvPr>
            <p:cNvSpPr/>
            <p:nvPr/>
          </p:nvSpPr>
          <p:spPr>
            <a:xfrm>
              <a:off x="10347267" y="1328947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33" name="รูปภาพ 32">
              <a:extLst>
                <a:ext uri="{FF2B5EF4-FFF2-40B4-BE49-F238E27FC236}">
                  <a16:creationId xmlns:a16="http://schemas.microsoft.com/office/drawing/2014/main" id="{499AE1A9-8C7C-1107-393B-CB79C8AE6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3970" y="1367781"/>
              <a:ext cx="718670" cy="746749"/>
            </a:xfrm>
            <a:prstGeom prst="rect">
              <a:avLst/>
            </a:prstGeom>
          </p:spPr>
        </p:pic>
        <p:sp>
          <p:nvSpPr>
            <p:cNvPr id="34" name="เครื่องหมายบั้ง 64">
              <a:extLst>
                <a:ext uri="{FF2B5EF4-FFF2-40B4-BE49-F238E27FC236}">
                  <a16:creationId xmlns:a16="http://schemas.microsoft.com/office/drawing/2014/main" id="{F665FE35-02A0-4865-F589-4B7CF98235D5}"/>
                </a:ext>
              </a:extLst>
            </p:cNvPr>
            <p:cNvSpPr/>
            <p:nvPr/>
          </p:nvSpPr>
          <p:spPr>
            <a:xfrm>
              <a:off x="3880707" y="1621806"/>
              <a:ext cx="453451" cy="357465"/>
            </a:xfrm>
            <a:prstGeom prst="chevr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5" name="เครื่องหมายบั้ง 65">
              <a:extLst>
                <a:ext uri="{FF2B5EF4-FFF2-40B4-BE49-F238E27FC236}">
                  <a16:creationId xmlns:a16="http://schemas.microsoft.com/office/drawing/2014/main" id="{8F83BDB8-8175-D8B8-E73E-4B494218159A}"/>
                </a:ext>
              </a:extLst>
            </p:cNvPr>
            <p:cNvSpPr/>
            <p:nvPr/>
          </p:nvSpPr>
          <p:spPr>
            <a:xfrm>
              <a:off x="4247163" y="1618545"/>
              <a:ext cx="453451" cy="357465"/>
            </a:xfrm>
            <a:prstGeom prst="chevron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6" name="วงรี 35">
              <a:extLst>
                <a:ext uri="{FF2B5EF4-FFF2-40B4-BE49-F238E27FC236}">
                  <a16:creationId xmlns:a16="http://schemas.microsoft.com/office/drawing/2014/main" id="{5E234FDE-996C-7CE3-CA53-C11633592415}"/>
                </a:ext>
              </a:extLst>
            </p:cNvPr>
            <p:cNvSpPr/>
            <p:nvPr/>
          </p:nvSpPr>
          <p:spPr>
            <a:xfrm>
              <a:off x="6048715" y="1309408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CA06D6BE-F8E3-DE01-4A09-22DD34F89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7891" y="1229779"/>
              <a:ext cx="1031129" cy="990386"/>
            </a:xfrm>
            <a:prstGeom prst="rect">
              <a:avLst/>
            </a:prstGeom>
          </p:spPr>
        </p:pic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100FEB0C-C96A-A40F-17C9-A2C97300AF17}"/>
                </a:ext>
              </a:extLst>
            </p:cNvPr>
            <p:cNvSpPr/>
            <p:nvPr/>
          </p:nvSpPr>
          <p:spPr>
            <a:xfrm>
              <a:off x="10347267" y="3398979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6932D911-D8B1-E084-83DF-ABC81494E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4014" y="3308654"/>
              <a:ext cx="798626" cy="942880"/>
            </a:xfrm>
            <a:prstGeom prst="rect">
              <a:avLst/>
            </a:prstGeom>
          </p:spPr>
        </p:pic>
        <p:sp>
          <p:nvSpPr>
            <p:cNvPr id="40" name="วงรี 39">
              <a:extLst>
                <a:ext uri="{FF2B5EF4-FFF2-40B4-BE49-F238E27FC236}">
                  <a16:creationId xmlns:a16="http://schemas.microsoft.com/office/drawing/2014/main" id="{9FA1886D-BEDE-230C-B2D6-DF84F4BA5623}"/>
                </a:ext>
              </a:extLst>
            </p:cNvPr>
            <p:cNvSpPr/>
            <p:nvPr/>
          </p:nvSpPr>
          <p:spPr>
            <a:xfrm>
              <a:off x="6087418" y="3376866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1" name="วงรี 40">
              <a:extLst>
                <a:ext uri="{FF2B5EF4-FFF2-40B4-BE49-F238E27FC236}">
                  <a16:creationId xmlns:a16="http://schemas.microsoft.com/office/drawing/2014/main" id="{0A41EDB6-7C56-F50F-6A15-CA07424C489C}"/>
                </a:ext>
              </a:extLst>
            </p:cNvPr>
            <p:cNvSpPr/>
            <p:nvPr/>
          </p:nvSpPr>
          <p:spPr>
            <a:xfrm>
              <a:off x="2185293" y="3350730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EFE403E1-D5BC-CAA3-7585-AD2BBDEE0E86}"/>
                </a:ext>
              </a:extLst>
            </p:cNvPr>
            <p:cNvSpPr/>
            <p:nvPr/>
          </p:nvSpPr>
          <p:spPr>
            <a:xfrm>
              <a:off x="2185293" y="5422543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3922A47E-C39A-3596-DCAA-FFB6D756443F}"/>
                </a:ext>
              </a:extLst>
            </p:cNvPr>
            <p:cNvSpPr/>
            <p:nvPr/>
          </p:nvSpPr>
          <p:spPr>
            <a:xfrm>
              <a:off x="6048715" y="5422543"/>
              <a:ext cx="972076" cy="9622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720" tIns="54359" rIns="108720" bIns="54359" rtlCol="0" anchor="ctr"/>
            <a:lstStyle/>
            <a:p>
              <a:pPr algn="ctr"/>
              <a:endParaRPr lang="en-US" sz="2013" b="1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44" name="รูปภาพ 43">
              <a:extLst>
                <a:ext uri="{FF2B5EF4-FFF2-40B4-BE49-F238E27FC236}">
                  <a16:creationId xmlns:a16="http://schemas.microsoft.com/office/drawing/2014/main" id="{446C464C-EC19-5B31-46FF-AB79D2FE0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858"/>
            <a:stretch/>
          </p:blipFill>
          <p:spPr>
            <a:xfrm>
              <a:off x="6028365" y="3203223"/>
              <a:ext cx="1139705" cy="896906"/>
            </a:xfrm>
            <a:prstGeom prst="rect">
              <a:avLst/>
            </a:prstGeom>
          </p:spPr>
        </p:pic>
        <p:pic>
          <p:nvPicPr>
            <p:cNvPr id="45" name="รูปภาพ 44">
              <a:extLst>
                <a:ext uri="{FF2B5EF4-FFF2-40B4-BE49-F238E27FC236}">
                  <a16:creationId xmlns:a16="http://schemas.microsoft.com/office/drawing/2014/main" id="{86F41DBB-3E94-4822-7D8D-3D640CF95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6069" y="3174162"/>
              <a:ext cx="910531" cy="975598"/>
            </a:xfrm>
            <a:prstGeom prst="rect">
              <a:avLst/>
            </a:prstGeom>
          </p:spPr>
        </p:pic>
        <p:pic>
          <p:nvPicPr>
            <p:cNvPr id="46" name="รูปภาพ 45">
              <a:extLst>
                <a:ext uri="{FF2B5EF4-FFF2-40B4-BE49-F238E27FC236}">
                  <a16:creationId xmlns:a16="http://schemas.microsoft.com/office/drawing/2014/main" id="{124AD76E-74D1-6D23-CDDE-3D09EB716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7443" y="5001983"/>
              <a:ext cx="1111770" cy="1176281"/>
            </a:xfrm>
            <a:prstGeom prst="rect">
              <a:avLst/>
            </a:prstGeom>
          </p:spPr>
        </p:pic>
        <p:pic>
          <p:nvPicPr>
            <p:cNvPr id="47" name="รูปภาพ 46">
              <a:extLst>
                <a:ext uri="{FF2B5EF4-FFF2-40B4-BE49-F238E27FC236}">
                  <a16:creationId xmlns:a16="http://schemas.microsoft.com/office/drawing/2014/main" id="{D519898B-6133-E1E3-7E64-BA08F0DB8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737" y="5299310"/>
              <a:ext cx="943632" cy="885813"/>
            </a:xfrm>
            <a:prstGeom prst="rect">
              <a:avLst/>
            </a:prstGeom>
          </p:spPr>
        </p:pic>
      </p:grpSp>
      <p:sp>
        <p:nvSpPr>
          <p:cNvPr id="62" name="TextBox 86">
            <a:extLst>
              <a:ext uri="{FF2B5EF4-FFF2-40B4-BE49-F238E27FC236}">
                <a16:creationId xmlns:a16="http://schemas.microsoft.com/office/drawing/2014/main" id="{9DA1ED3F-3152-08E3-38D0-84869AD5CEC5}"/>
              </a:ext>
            </a:extLst>
          </p:cNvPr>
          <p:cNvSpPr txBox="1"/>
          <p:nvPr/>
        </p:nvSpPr>
        <p:spPr>
          <a:xfrm>
            <a:off x="4374216" y="1359060"/>
            <a:ext cx="5096384" cy="48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63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ขั้นตอนของกระบวนการเทคโนโลยี</a:t>
            </a:r>
            <a:endParaRPr lang="en-US" sz="2563" b="1" dirty="0">
              <a:solidFill>
                <a:srgbClr val="FF66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3" name="วงรี 62">
            <a:extLst>
              <a:ext uri="{FF2B5EF4-FFF2-40B4-BE49-F238E27FC236}">
                <a16:creationId xmlns:a16="http://schemas.microsoft.com/office/drawing/2014/main" id="{9DE0CB83-5007-F6ED-30F4-B4C1B11175A6}"/>
              </a:ext>
            </a:extLst>
          </p:cNvPr>
          <p:cNvSpPr/>
          <p:nvPr/>
        </p:nvSpPr>
        <p:spPr>
          <a:xfrm>
            <a:off x="3601885" y="1223743"/>
            <a:ext cx="803728" cy="80800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r>
              <a:rPr lang="th-TH" sz="549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endParaRPr lang="en-US" sz="549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4" name="Flowchart: Data 2">
            <a:extLst>
              <a:ext uri="{FF2B5EF4-FFF2-40B4-BE49-F238E27FC236}">
                <a16:creationId xmlns:a16="http://schemas.microsoft.com/office/drawing/2014/main" id="{5B5113A9-C9ED-FC95-ACF9-5F0E38B3D382}"/>
              </a:ext>
            </a:extLst>
          </p:cNvPr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:a16="http://schemas.microsoft.com/office/drawing/2014/main" id="{55CB145F-6953-8F53-7443-E8C414C59C5F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F113723D-3815-118B-4745-48EA23C5FDE6}"/>
              </a:ext>
            </a:extLst>
          </p:cNvPr>
          <p:cNvSpPr/>
          <p:nvPr/>
        </p:nvSpPr>
        <p:spPr>
          <a:xfrm>
            <a:off x="289871" y="918636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endParaRPr lang="en-US" sz="32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9DBB3-BFFA-616B-EC7A-AD6824C9B5F4}"/>
              </a:ext>
            </a:extLst>
          </p:cNvPr>
          <p:cNvSpPr txBox="1"/>
          <p:nvPr/>
        </p:nvSpPr>
        <p:spPr>
          <a:xfrm>
            <a:off x="759994" y="824041"/>
            <a:ext cx="477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ระบุปัญหา หรือความต้องการ</a:t>
            </a:r>
            <a:endParaRPr lang="en-US" sz="3200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8E91B44-A652-6F2C-A3AD-68401B1097C5}"/>
              </a:ext>
            </a:extLst>
          </p:cNvPr>
          <p:cNvSpPr/>
          <p:nvPr/>
        </p:nvSpPr>
        <p:spPr>
          <a:xfrm>
            <a:off x="712902" y="1277751"/>
            <a:ext cx="1139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>
                    <a:lumMod val="9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ขั้นตอนระบุปัญหาหรือความต้องการ ผู้สร้างเทคโนโลยีจะต้องตอบคำถามเบื้องต้นให้ได้ 3 คำถาม ก่อนสร้างชิ้นงานหรือสิ่งที่ตอบสนองความต้องการ ดังนี้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325A443-6C30-B1D6-F3CE-17D4C949C108}"/>
              </a:ext>
            </a:extLst>
          </p:cNvPr>
          <p:cNvGrpSpPr/>
          <p:nvPr/>
        </p:nvGrpSpPr>
        <p:grpSpPr>
          <a:xfrm>
            <a:off x="3386904" y="2141369"/>
            <a:ext cx="7242717" cy="523220"/>
            <a:chOff x="4191722" y="1950103"/>
            <a:chExt cx="6960349" cy="523220"/>
          </a:xfrm>
        </p:grpSpPr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BC57CA75-52D2-0228-B573-C379C4272A96}"/>
                </a:ext>
              </a:extLst>
            </p:cNvPr>
            <p:cNvGrpSpPr/>
            <p:nvPr/>
          </p:nvGrpSpPr>
          <p:grpSpPr>
            <a:xfrm>
              <a:off x="6533831" y="1950103"/>
              <a:ext cx="4618240" cy="523220"/>
              <a:chOff x="7183238" y="1692394"/>
              <a:chExt cx="4618240" cy="523220"/>
            </a:xfrm>
          </p:grpSpPr>
          <p:grpSp>
            <p:nvGrpSpPr>
              <p:cNvPr id="28" name="กลุ่ม 27">
                <a:extLst>
                  <a:ext uri="{FF2B5EF4-FFF2-40B4-BE49-F238E27FC236}">
                    <a16:creationId xmlns:a16="http://schemas.microsoft.com/office/drawing/2014/main" id="{CE02B4C8-6E0A-6B27-7F43-A487E1F1503F}"/>
                  </a:ext>
                </a:extLst>
              </p:cNvPr>
              <p:cNvGrpSpPr/>
              <p:nvPr/>
            </p:nvGrpSpPr>
            <p:grpSpPr>
              <a:xfrm>
                <a:off x="7383660" y="1692394"/>
                <a:ext cx="4417818" cy="523220"/>
                <a:chOff x="7383660" y="1692394"/>
                <a:chExt cx="4417818" cy="523220"/>
              </a:xfrm>
            </p:grpSpPr>
            <p:sp>
              <p:nvSpPr>
                <p:cNvPr id="68" name="มนมุมสี่เหลี่ยมผืนผ้าด้านเดียวกัน 64">
                  <a:extLst>
                    <a:ext uri="{FF2B5EF4-FFF2-40B4-BE49-F238E27FC236}">
                      <a16:creationId xmlns:a16="http://schemas.microsoft.com/office/drawing/2014/main" id="{4D197EAD-9D0F-1E24-91A3-43BD7772EAF6}"/>
                    </a:ext>
                  </a:extLst>
                </p:cNvPr>
                <p:cNvSpPr/>
                <p:nvPr/>
              </p:nvSpPr>
              <p:spPr>
                <a:xfrm rot="5400000" flipH="1">
                  <a:off x="9386802" y="-217088"/>
                  <a:ext cx="411533" cy="441781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69" name="TextBox 4">
                  <a:extLst>
                    <a:ext uri="{FF2B5EF4-FFF2-40B4-BE49-F238E27FC236}">
                      <a16:creationId xmlns:a16="http://schemas.microsoft.com/office/drawing/2014/main" id="{FB3166D2-C46D-90D4-0F44-DEBC749BC5B1}"/>
                    </a:ext>
                  </a:extLst>
                </p:cNvPr>
                <p:cNvSpPr txBox="1"/>
                <p:nvPr/>
              </p:nvSpPr>
              <p:spPr>
                <a:xfrm>
                  <a:off x="7676622" y="1692394"/>
                  <a:ext cx="105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800" b="1" dirty="0">
                      <a:solidFill>
                        <a:srgbClr val="FF6600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ปัญหา</a:t>
                  </a:r>
                  <a:endParaRPr lang="en-US" sz="28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sp>
            <p:nvSpPr>
              <p:cNvPr id="30" name="วงรี 29">
                <a:extLst>
                  <a:ext uri="{FF2B5EF4-FFF2-40B4-BE49-F238E27FC236}">
                    <a16:creationId xmlns:a16="http://schemas.microsoft.com/office/drawing/2014/main" id="{27D26522-C93C-AFCA-3CEE-C6E991FDE413}"/>
                  </a:ext>
                </a:extLst>
              </p:cNvPr>
              <p:cNvSpPr/>
              <p:nvPr/>
            </p:nvSpPr>
            <p:spPr>
              <a:xfrm>
                <a:off x="7183238" y="1786055"/>
                <a:ext cx="400847" cy="4229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1</a:t>
                </a:r>
                <a:endParaRPr lang="en-US" sz="3200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65" name="TextBox 68">
                <a:extLst>
                  <a:ext uri="{FF2B5EF4-FFF2-40B4-BE49-F238E27FC236}">
                    <a16:creationId xmlns:a16="http://schemas.microsoft.com/office/drawing/2014/main" id="{5CBC6EEB-6343-47FB-7DD9-0C9E786CF05C}"/>
                  </a:ext>
                </a:extLst>
              </p:cNvPr>
              <p:cNvSpPr txBox="1"/>
              <p:nvPr/>
            </p:nvSpPr>
            <p:spPr>
              <a:xfrm>
                <a:off x="8606107" y="1797478"/>
                <a:ext cx="2814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ที่จำเป็นต้องแก้คืออะไร</a:t>
                </a:r>
                <a:endParaRPr lang="en-US" sz="2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38BD216-3F5E-C3D8-DA64-7D8E3CE6FC60}"/>
                </a:ext>
              </a:extLst>
            </p:cNvPr>
            <p:cNvCxnSpPr/>
            <p:nvPr/>
          </p:nvCxnSpPr>
          <p:spPr>
            <a:xfrm flipH="1">
              <a:off x="4191722" y="2249530"/>
              <a:ext cx="2342110" cy="5712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2282E1D4-B9BA-3DF3-5440-04282FB8E8FC}"/>
              </a:ext>
            </a:extLst>
          </p:cNvPr>
          <p:cNvGrpSpPr/>
          <p:nvPr/>
        </p:nvGrpSpPr>
        <p:grpSpPr>
          <a:xfrm>
            <a:off x="5015175" y="3038926"/>
            <a:ext cx="5682178" cy="542900"/>
            <a:chOff x="5819994" y="3238280"/>
            <a:chExt cx="5332077" cy="542900"/>
          </a:xfrm>
        </p:grpSpPr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6116D60-E1DF-0690-9F77-AA39A8A9768B}"/>
                </a:ext>
              </a:extLst>
            </p:cNvPr>
            <p:cNvGrpSpPr/>
            <p:nvPr/>
          </p:nvGrpSpPr>
          <p:grpSpPr>
            <a:xfrm>
              <a:off x="6533831" y="3238280"/>
              <a:ext cx="4618240" cy="542900"/>
              <a:chOff x="7183238" y="3242101"/>
              <a:chExt cx="4618240" cy="542900"/>
            </a:xfrm>
          </p:grpSpPr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9D6F562F-4AD5-115D-5D02-63DC3BD96233}"/>
                  </a:ext>
                </a:extLst>
              </p:cNvPr>
              <p:cNvGrpSpPr/>
              <p:nvPr/>
            </p:nvGrpSpPr>
            <p:grpSpPr>
              <a:xfrm>
                <a:off x="7383660" y="3242101"/>
                <a:ext cx="4417817" cy="531719"/>
                <a:chOff x="7383659" y="1665868"/>
                <a:chExt cx="4417817" cy="531719"/>
              </a:xfrm>
            </p:grpSpPr>
            <p:sp>
              <p:nvSpPr>
                <p:cNvPr id="78" name="มนมุมสี่เหลี่ยมผืนผ้าด้านเดียวกัน 73">
                  <a:extLst>
                    <a:ext uri="{FF2B5EF4-FFF2-40B4-BE49-F238E27FC236}">
                      <a16:creationId xmlns:a16="http://schemas.microsoft.com/office/drawing/2014/main" id="{516D5D19-0A62-342C-BB21-1790C8D21E9C}"/>
                    </a:ext>
                  </a:extLst>
                </p:cNvPr>
                <p:cNvSpPr/>
                <p:nvPr/>
              </p:nvSpPr>
              <p:spPr>
                <a:xfrm rot="5400000" flipH="1">
                  <a:off x="9386801" y="-217088"/>
                  <a:ext cx="411533" cy="44178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79" name="TextBox 74">
                  <a:extLst>
                    <a:ext uri="{FF2B5EF4-FFF2-40B4-BE49-F238E27FC236}">
                      <a16:creationId xmlns:a16="http://schemas.microsoft.com/office/drawing/2014/main" id="{68D3FB77-753B-B46D-C981-D20E35E112A7}"/>
                    </a:ext>
                  </a:extLst>
                </p:cNvPr>
                <p:cNvSpPr txBox="1"/>
                <p:nvPr/>
              </p:nvSpPr>
              <p:spPr>
                <a:xfrm>
                  <a:off x="7737225" y="1665868"/>
                  <a:ext cx="105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800" b="1" dirty="0">
                      <a:solidFill>
                        <a:srgbClr val="FF6600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ใคร</a:t>
                  </a:r>
                  <a:endParaRPr lang="en-US" sz="28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ECAE4A4C-06F9-11D5-E00A-8EBAC99C1BC7}"/>
                  </a:ext>
                </a:extLst>
              </p:cNvPr>
              <p:cNvSpPr/>
              <p:nvPr/>
            </p:nvSpPr>
            <p:spPr>
              <a:xfrm>
                <a:off x="7183238" y="3362044"/>
                <a:ext cx="400847" cy="4229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2</a:t>
                </a:r>
                <a:endParaRPr lang="en-US" sz="3200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75" name="TextBox 78">
                <a:extLst>
                  <a:ext uri="{FF2B5EF4-FFF2-40B4-BE49-F238E27FC236}">
                    <a16:creationId xmlns:a16="http://schemas.microsoft.com/office/drawing/2014/main" id="{DC4FB930-2232-ABD1-CA00-3AD983DEF63F}"/>
                  </a:ext>
                </a:extLst>
              </p:cNvPr>
              <p:cNvSpPr txBox="1"/>
              <p:nvPr/>
            </p:nvSpPr>
            <p:spPr>
              <a:xfrm>
                <a:off x="8524875" y="3373711"/>
                <a:ext cx="32766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คือผู้ที่เผชิญปัญหาที่เราจำเป็นต้องแก้</a:t>
                </a:r>
                <a:endParaRPr lang="en-US" sz="2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8FA9B356-2830-D333-D573-9CE10D496415}"/>
                </a:ext>
              </a:extLst>
            </p:cNvPr>
            <p:cNvCxnSpPr>
              <a:endCxn id="74" idx="2"/>
            </p:cNvCxnSpPr>
            <p:nvPr/>
          </p:nvCxnSpPr>
          <p:spPr>
            <a:xfrm flipV="1">
              <a:off x="5819994" y="3569702"/>
              <a:ext cx="713837" cy="24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4787E4B0-C109-CD54-C8CE-1BC8188A7C71}"/>
              </a:ext>
            </a:extLst>
          </p:cNvPr>
          <p:cNvGrpSpPr/>
          <p:nvPr/>
        </p:nvGrpSpPr>
        <p:grpSpPr>
          <a:xfrm>
            <a:off x="4861021" y="4244140"/>
            <a:ext cx="5910642" cy="523648"/>
            <a:chOff x="5665839" y="4727576"/>
            <a:chExt cx="5486234" cy="523648"/>
          </a:xfrm>
        </p:grpSpPr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8E89773F-125B-5E30-8DB1-E935761236AE}"/>
                </a:ext>
              </a:extLst>
            </p:cNvPr>
            <p:cNvGrpSpPr/>
            <p:nvPr/>
          </p:nvGrpSpPr>
          <p:grpSpPr>
            <a:xfrm>
              <a:off x="6533832" y="4727576"/>
              <a:ext cx="4618241" cy="523648"/>
              <a:chOff x="7183237" y="5086191"/>
              <a:chExt cx="4618241" cy="523648"/>
            </a:xfrm>
          </p:grpSpPr>
          <p:grpSp>
            <p:nvGrpSpPr>
              <p:cNvPr id="83" name="กลุ่ม 82">
                <a:extLst>
                  <a:ext uri="{FF2B5EF4-FFF2-40B4-BE49-F238E27FC236}">
                    <a16:creationId xmlns:a16="http://schemas.microsoft.com/office/drawing/2014/main" id="{7DE92AA9-8E84-C066-1C03-7E85EB8A39F8}"/>
                  </a:ext>
                </a:extLst>
              </p:cNvPr>
              <p:cNvGrpSpPr/>
              <p:nvPr/>
            </p:nvGrpSpPr>
            <p:grpSpPr>
              <a:xfrm>
                <a:off x="7383658" y="5086191"/>
                <a:ext cx="4417820" cy="523220"/>
                <a:chOff x="7383660" y="1685047"/>
                <a:chExt cx="4417820" cy="523220"/>
              </a:xfrm>
            </p:grpSpPr>
            <p:sp>
              <p:nvSpPr>
                <p:cNvPr id="86" name="มนมุมสี่เหลี่ยมผืนผ้าด้านเดียวกัน 76">
                  <a:extLst>
                    <a:ext uri="{FF2B5EF4-FFF2-40B4-BE49-F238E27FC236}">
                      <a16:creationId xmlns:a16="http://schemas.microsoft.com/office/drawing/2014/main" id="{E859FE42-A96D-3BEA-F290-A29F44E19B14}"/>
                    </a:ext>
                  </a:extLst>
                </p:cNvPr>
                <p:cNvSpPr/>
                <p:nvPr/>
              </p:nvSpPr>
              <p:spPr>
                <a:xfrm rot="5400000" flipH="1">
                  <a:off x="9386962" y="-217247"/>
                  <a:ext cx="411216" cy="44178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87" name="TextBox 77">
                  <a:extLst>
                    <a:ext uri="{FF2B5EF4-FFF2-40B4-BE49-F238E27FC236}">
                      <a16:creationId xmlns:a16="http://schemas.microsoft.com/office/drawing/2014/main" id="{F4796066-1566-E0DA-FD89-CF005692AA30}"/>
                    </a:ext>
                  </a:extLst>
                </p:cNvPr>
                <p:cNvSpPr txBox="1"/>
                <p:nvPr/>
              </p:nvSpPr>
              <p:spPr>
                <a:xfrm>
                  <a:off x="7712389" y="1685047"/>
                  <a:ext cx="105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800" b="1" dirty="0">
                      <a:solidFill>
                        <a:srgbClr val="FF6600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เหตุใด</a:t>
                  </a:r>
                  <a:endParaRPr lang="en-US" sz="28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72C002DA-868C-5B8E-F5B9-B35AC96DB383}"/>
                  </a:ext>
                </a:extLst>
              </p:cNvPr>
              <p:cNvSpPr/>
              <p:nvPr/>
            </p:nvSpPr>
            <p:spPr>
              <a:xfrm>
                <a:off x="7183237" y="5186882"/>
                <a:ext cx="400847" cy="4229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3</a:t>
                </a:r>
                <a:endParaRPr lang="en-US" sz="3200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85" name="TextBox 79">
                <a:extLst>
                  <a:ext uri="{FF2B5EF4-FFF2-40B4-BE49-F238E27FC236}">
                    <a16:creationId xmlns:a16="http://schemas.microsoft.com/office/drawing/2014/main" id="{0F4FE2F2-C843-EFF7-67ED-9939DB5C9369}"/>
                  </a:ext>
                </a:extLst>
              </p:cNvPr>
              <p:cNvSpPr txBox="1"/>
              <p:nvPr/>
            </p:nvSpPr>
            <p:spPr>
              <a:xfrm>
                <a:off x="8606107" y="5198305"/>
                <a:ext cx="2814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ปัญหานี้จึงจำเป็นต้องแก้</a:t>
                </a:r>
                <a:endParaRPr lang="en-US" sz="2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295AC597-33E3-A7D4-0341-CEA19A7D1631}"/>
                </a:ext>
              </a:extLst>
            </p:cNvPr>
            <p:cNvCxnSpPr/>
            <p:nvPr/>
          </p:nvCxnSpPr>
          <p:spPr>
            <a:xfrm>
              <a:off x="5665839" y="5063752"/>
              <a:ext cx="867993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กลุ่ม 87">
            <a:extLst>
              <a:ext uri="{FF2B5EF4-FFF2-40B4-BE49-F238E27FC236}">
                <a16:creationId xmlns:a16="http://schemas.microsoft.com/office/drawing/2014/main" id="{58333114-4C6A-0F35-0F77-AD23EB9C8F4A}"/>
              </a:ext>
            </a:extLst>
          </p:cNvPr>
          <p:cNvGrpSpPr/>
          <p:nvPr/>
        </p:nvGrpSpPr>
        <p:grpSpPr>
          <a:xfrm>
            <a:off x="2527314" y="2029497"/>
            <a:ext cx="859590" cy="923330"/>
            <a:chOff x="3332132" y="1838231"/>
            <a:chExt cx="859590" cy="923330"/>
          </a:xfrm>
        </p:grpSpPr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B565381B-9E3D-DAFB-9BAF-01CEC52B39CC}"/>
                </a:ext>
              </a:extLst>
            </p:cNvPr>
            <p:cNvSpPr/>
            <p:nvPr/>
          </p:nvSpPr>
          <p:spPr>
            <a:xfrm>
              <a:off x="3332132" y="1838231"/>
              <a:ext cx="859590" cy="8930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90" name="TextBox 5">
              <a:extLst>
                <a:ext uri="{FF2B5EF4-FFF2-40B4-BE49-F238E27FC236}">
                  <a16:creationId xmlns:a16="http://schemas.microsoft.com/office/drawing/2014/main" id="{56E93702-B06B-975C-3471-31851FB4FA02}"/>
                </a:ext>
              </a:extLst>
            </p:cNvPr>
            <p:cNvSpPr txBox="1"/>
            <p:nvPr/>
          </p:nvSpPr>
          <p:spPr>
            <a:xfrm>
              <a:off x="3442839" y="1838231"/>
              <a:ext cx="638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?</a:t>
              </a:r>
            </a:p>
          </p:txBody>
        </p:sp>
      </p:grpSp>
      <p:grpSp>
        <p:nvGrpSpPr>
          <p:cNvPr id="91" name="กลุ่ม 90">
            <a:extLst>
              <a:ext uri="{FF2B5EF4-FFF2-40B4-BE49-F238E27FC236}">
                <a16:creationId xmlns:a16="http://schemas.microsoft.com/office/drawing/2014/main" id="{ED1280EF-CF8E-536E-DAED-6AD11B7671DC}"/>
              </a:ext>
            </a:extLst>
          </p:cNvPr>
          <p:cNvGrpSpPr/>
          <p:nvPr/>
        </p:nvGrpSpPr>
        <p:grpSpPr>
          <a:xfrm>
            <a:off x="4155320" y="2924048"/>
            <a:ext cx="859590" cy="893085"/>
            <a:chOff x="4960138" y="3123402"/>
            <a:chExt cx="859590" cy="893085"/>
          </a:xfrm>
        </p:grpSpPr>
        <p:sp>
          <p:nvSpPr>
            <p:cNvPr id="92" name="วงรี 91">
              <a:extLst>
                <a:ext uri="{FF2B5EF4-FFF2-40B4-BE49-F238E27FC236}">
                  <a16:creationId xmlns:a16="http://schemas.microsoft.com/office/drawing/2014/main" id="{D23D66B8-E3F5-B8A5-E1A3-4F1BAD2BDA0B}"/>
                </a:ext>
              </a:extLst>
            </p:cNvPr>
            <p:cNvSpPr/>
            <p:nvPr/>
          </p:nvSpPr>
          <p:spPr>
            <a:xfrm>
              <a:off x="4960138" y="3123402"/>
              <a:ext cx="859590" cy="8930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3" name="รูปภาพ 92">
              <a:extLst>
                <a:ext uri="{FF2B5EF4-FFF2-40B4-BE49-F238E27FC236}">
                  <a16:creationId xmlns:a16="http://schemas.microsoft.com/office/drawing/2014/main" id="{AE38A015-DE77-33F5-CC27-5BDC406DB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4209" y="3238933"/>
              <a:ext cx="491448" cy="575824"/>
            </a:xfrm>
            <a:prstGeom prst="rect">
              <a:avLst/>
            </a:prstGeom>
          </p:spPr>
        </p:pic>
      </p:grpSp>
      <p:grpSp>
        <p:nvGrpSpPr>
          <p:cNvPr id="94" name="กลุ่ม 93">
            <a:extLst>
              <a:ext uri="{FF2B5EF4-FFF2-40B4-BE49-F238E27FC236}">
                <a16:creationId xmlns:a16="http://schemas.microsoft.com/office/drawing/2014/main" id="{03CA2651-D6BD-0395-2FD6-EA7465966BAD}"/>
              </a:ext>
            </a:extLst>
          </p:cNvPr>
          <p:cNvGrpSpPr/>
          <p:nvPr/>
        </p:nvGrpSpPr>
        <p:grpSpPr>
          <a:xfrm>
            <a:off x="4001431" y="4014684"/>
            <a:ext cx="859590" cy="893085"/>
            <a:chOff x="4806249" y="4498120"/>
            <a:chExt cx="859590" cy="893085"/>
          </a:xfrm>
        </p:grpSpPr>
        <p:sp>
          <p:nvSpPr>
            <p:cNvPr id="95" name="วงรี 94">
              <a:extLst>
                <a:ext uri="{FF2B5EF4-FFF2-40B4-BE49-F238E27FC236}">
                  <a16:creationId xmlns:a16="http://schemas.microsoft.com/office/drawing/2014/main" id="{0D947A13-AF0A-FA56-A2AD-FDDB705DC630}"/>
                </a:ext>
              </a:extLst>
            </p:cNvPr>
            <p:cNvSpPr/>
            <p:nvPr/>
          </p:nvSpPr>
          <p:spPr>
            <a:xfrm>
              <a:off x="4806249" y="4498120"/>
              <a:ext cx="859590" cy="8930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6" name="รูปภาพ 95">
              <a:extLst>
                <a:ext uri="{FF2B5EF4-FFF2-40B4-BE49-F238E27FC236}">
                  <a16:creationId xmlns:a16="http://schemas.microsoft.com/office/drawing/2014/main" id="{3678FA9B-A153-780A-82F7-C5C759D27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175" y="4673486"/>
              <a:ext cx="577738" cy="577738"/>
            </a:xfrm>
            <a:prstGeom prst="rect">
              <a:avLst/>
            </a:prstGeom>
          </p:spPr>
        </p:pic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899820BA-5BCA-42EC-FAFA-FC00825B5A0C}"/>
              </a:ext>
            </a:extLst>
          </p:cNvPr>
          <p:cNvGrpSpPr/>
          <p:nvPr/>
        </p:nvGrpSpPr>
        <p:grpSpPr>
          <a:xfrm>
            <a:off x="1823905" y="2871457"/>
            <a:ext cx="2029583" cy="2637186"/>
            <a:chOff x="2699355" y="3077877"/>
            <a:chExt cx="2029583" cy="2637186"/>
          </a:xfrm>
        </p:grpSpPr>
        <p:pic>
          <p:nvPicPr>
            <p:cNvPr id="98" name="รูปภาพ 97">
              <a:extLst>
                <a:ext uri="{FF2B5EF4-FFF2-40B4-BE49-F238E27FC236}">
                  <a16:creationId xmlns:a16="http://schemas.microsoft.com/office/drawing/2014/main" id="{F126F973-F54C-AA5B-759E-019BA7922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16" t="8319" r="25814" b="8992"/>
            <a:stretch/>
          </p:blipFill>
          <p:spPr>
            <a:xfrm>
              <a:off x="2699355" y="3077877"/>
              <a:ext cx="2029583" cy="2637186"/>
            </a:xfrm>
            <a:prstGeom prst="rect">
              <a:avLst/>
            </a:prstGeom>
          </p:spPr>
        </p:pic>
        <p:pic>
          <p:nvPicPr>
            <p:cNvPr id="99" name="รูปภาพ 98">
              <a:extLst>
                <a:ext uri="{FF2B5EF4-FFF2-40B4-BE49-F238E27FC236}">
                  <a16:creationId xmlns:a16="http://schemas.microsoft.com/office/drawing/2014/main" id="{98CC80DF-470F-B061-E5AF-54CA743E7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1758" y="3526845"/>
              <a:ext cx="760336" cy="760336"/>
            </a:xfrm>
            <a:prstGeom prst="rect">
              <a:avLst/>
            </a:prstGeom>
          </p:spPr>
        </p:pic>
      </p:grpSp>
      <p:sp>
        <p:nvSpPr>
          <p:cNvPr id="100" name="สี่เหลี่ยมผืนผ้า 99">
            <a:extLst>
              <a:ext uri="{FF2B5EF4-FFF2-40B4-BE49-F238E27FC236}">
                <a16:creationId xmlns:a16="http://schemas.microsoft.com/office/drawing/2014/main" id="{82AB928E-A01A-040C-EB02-A7F4F081BE9A}"/>
              </a:ext>
            </a:extLst>
          </p:cNvPr>
          <p:cNvSpPr/>
          <p:nvPr/>
        </p:nvSpPr>
        <p:spPr>
          <a:xfrm>
            <a:off x="0" y="5253811"/>
            <a:ext cx="12192000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การระบุปัญหาหรือความต้องการต้องเริ่มจากทัศนคติที่ดี ฝึกมองปัญหาในมุมมองของผู้ที่ประสบปัญหามากกว่าในมุมมองของตัวเอง เรียกทัศนคติเช่นนี้ว่า </a:t>
            </a:r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การรู้จักเอาใจเขามาใส่ใจเรา (</a:t>
            </a:r>
            <a:r>
              <a:rPr lang="en-US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empathy)</a:t>
            </a:r>
          </a:p>
        </p:txBody>
      </p:sp>
    </p:spTree>
    <p:extLst>
      <p:ext uri="{BB962C8B-B14F-4D97-AF65-F5344CB8AC3E}">
        <p14:creationId xmlns:p14="http://schemas.microsoft.com/office/powerpoint/2010/main" val="10884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02222137-D029-92DE-A823-21F6C96D0728}"/>
              </a:ext>
            </a:extLst>
          </p:cNvPr>
          <p:cNvSpPr/>
          <p:nvPr/>
        </p:nvSpPr>
        <p:spPr>
          <a:xfrm>
            <a:off x="503517" y="1429976"/>
            <a:ext cx="424206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endParaRPr lang="en-US" sz="32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01C13-6A03-9211-7626-BD031C275DE6}"/>
              </a:ext>
            </a:extLst>
          </p:cNvPr>
          <p:cNvSpPr txBox="1"/>
          <p:nvPr/>
        </p:nvSpPr>
        <p:spPr>
          <a:xfrm>
            <a:off x="973640" y="1335381"/>
            <a:ext cx="52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รวบรวมข้อมูลที่เกี่ยวข้องกับปัญหา</a:t>
            </a:r>
            <a:endParaRPr lang="en-US" sz="3200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0609BD1-4C10-8C5D-A3C2-BA60F32CCD38}"/>
              </a:ext>
            </a:extLst>
          </p:cNvPr>
          <p:cNvSpPr/>
          <p:nvPr/>
        </p:nvSpPr>
        <p:spPr>
          <a:xfrm>
            <a:off x="763971" y="2171111"/>
            <a:ext cx="1111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  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เมื่อเราระบุปัญหาหรือความต้องการแล้ว ขั้นตอนต่อไป คือ เก็บรวบรวมข้อมูลและความรู้ที่เกี่ยวข้องกับปัญหาหรือความต้องการนั้น ๆ เพื่อหาวิธีการที่เหมาะสมสำหรับแก้ปัญหา </a:t>
            </a:r>
            <a:r>
              <a:rPr lang="th-TH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การรวบรวมข้อมูลทำได้ 2 วิธีหลัก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ดังนี้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D57F8EC-E81B-F46B-E35A-95D16CC7B8C3}"/>
              </a:ext>
            </a:extLst>
          </p:cNvPr>
          <p:cNvSpPr txBox="1"/>
          <p:nvPr/>
        </p:nvSpPr>
        <p:spPr>
          <a:xfrm>
            <a:off x="1719598" y="3640857"/>
            <a:ext cx="6710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การรวบรวมข้อมูลขั้นปฐมภูมิ (</a:t>
            </a:r>
            <a:r>
              <a:rPr lang="en-US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primary data)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การรวบรวมข้อมูลขั้นทุติยภูมิ (</a:t>
            </a:r>
            <a:r>
              <a:rPr lang="en-US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secondary data)</a:t>
            </a:r>
          </a:p>
          <a:p>
            <a:endParaRPr lang="en-US" sz="2800" b="1" dirty="0">
              <a:solidFill>
                <a:srgbClr val="FFFF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63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30A8B39-7648-8F36-8B54-D956D42FE9EC}"/>
              </a:ext>
            </a:extLst>
          </p:cNvPr>
          <p:cNvSpPr txBox="1"/>
          <p:nvPr/>
        </p:nvSpPr>
        <p:spPr>
          <a:xfrm>
            <a:off x="-5" y="808691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การรวบรวมข้อมูลขั้นปฐมภูมิ (</a:t>
            </a:r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primary data) 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การเก็บรวบรวมข้อมูลเพื่อศึกษาและทำความเข้าใจด้วยตนเอง</a:t>
            </a:r>
            <a:r>
              <a:rPr lang="en-US" sz="24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  <a:endParaRPr lang="en-US" b="1" dirty="0">
              <a:solidFill>
                <a:srgbClr val="00206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74B726D-23B1-FA63-CB24-05CE735B1788}"/>
              </a:ext>
            </a:extLst>
          </p:cNvPr>
          <p:cNvSpPr/>
          <p:nvPr/>
        </p:nvSpPr>
        <p:spPr>
          <a:xfrm>
            <a:off x="27041" y="3980502"/>
            <a:ext cx="43115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การพูดคุยหรือการสัมภาษณ์ </a:t>
            </a:r>
          </a:p>
          <a:p>
            <a:pPr algn="ctr"/>
            <a:r>
              <a:rPr lang="th-TH" sz="20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0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deep interview) </a:t>
            </a:r>
            <a:endParaRPr lang="th-TH" sz="2000" b="1" dirty="0">
              <a:solidFill>
                <a:srgbClr val="FFFF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การตั้งคำถามเพื่อสร้างความเข้าใจ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เกี่ยวกับความต้องการของกลุ่มเป้าหมายที่เราต้องการจะแก้ปัญหาการพูดคุยหรือสัมภาษณ์ที่ดี คือ 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การตั้งใจรับฟังเพื่อเรียนรู้ ความต้องการเบื้องลึก</a:t>
            </a:r>
          </a:p>
        </p:txBody>
      </p:sp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59FBA068-3242-AC6F-C0AD-DBED01645049}"/>
              </a:ext>
            </a:extLst>
          </p:cNvPr>
          <p:cNvSpPr/>
          <p:nvPr/>
        </p:nvSpPr>
        <p:spPr>
          <a:xfrm>
            <a:off x="1976581" y="3580452"/>
            <a:ext cx="379681" cy="3048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AF59FB4-7F8C-70ED-BC43-BAFF98CC92C2}"/>
              </a:ext>
            </a:extLst>
          </p:cNvPr>
          <p:cNvSpPr/>
          <p:nvPr/>
        </p:nvSpPr>
        <p:spPr>
          <a:xfrm>
            <a:off x="8646844" y="3980502"/>
            <a:ext cx="34711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การร่วมประสบการณ์ </a:t>
            </a:r>
          </a:p>
          <a:p>
            <a:pPr algn="ctr"/>
            <a:r>
              <a:rPr lang="th-TH" sz="24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immersion)</a:t>
            </a:r>
            <a:endParaRPr lang="th-TH" sz="2400" b="1" dirty="0">
              <a:solidFill>
                <a:srgbClr val="FFFF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การทำความเข้าใจด้วยการลองเอาตัวเอง</a:t>
            </a: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เข้าไปอยู่ใน</a:t>
            </a:r>
            <a:r>
              <a:rPr lang="th-TH" sz="20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สิ่งแวดล้อม</a:t>
            </a:r>
            <a:r>
              <a:rPr lang="th-TH" sz="18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เดียวกับผู้ที่เราพยายามจะสร้างเทคโนโลยีให้</a:t>
            </a:r>
            <a:endParaRPr lang="th-TH" sz="16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id="{2AC63175-70F1-BABF-6D93-A1F32EC2BEC0}"/>
              </a:ext>
            </a:extLst>
          </p:cNvPr>
          <p:cNvSpPr/>
          <p:nvPr/>
        </p:nvSpPr>
        <p:spPr>
          <a:xfrm>
            <a:off x="10190308" y="3580452"/>
            <a:ext cx="379681" cy="3048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B94D267-F2BE-6D4C-7DB2-E58873299CD7}"/>
              </a:ext>
            </a:extLst>
          </p:cNvPr>
          <p:cNvGrpSpPr/>
          <p:nvPr/>
        </p:nvGrpSpPr>
        <p:grpSpPr>
          <a:xfrm>
            <a:off x="1375847" y="1643722"/>
            <a:ext cx="1581150" cy="1581150"/>
            <a:chOff x="1695450" y="2752725"/>
            <a:chExt cx="1581150" cy="1581150"/>
          </a:xfrm>
        </p:grpSpPr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92B64419-5E9F-3B09-55B6-736AE68B7C4B}"/>
                </a:ext>
              </a:extLst>
            </p:cNvPr>
            <p:cNvSpPr/>
            <p:nvPr/>
          </p:nvSpPr>
          <p:spPr>
            <a:xfrm>
              <a:off x="1695450" y="2752725"/>
              <a:ext cx="1581150" cy="15811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CEFC8994-6D4F-66CD-22CF-174D96494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2265" y="2913985"/>
              <a:ext cx="1247519" cy="1258629"/>
            </a:xfrm>
            <a:prstGeom prst="ellipse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8DE2DDA3-C7B7-99E1-C4BB-10FC2B0253F7}"/>
              </a:ext>
            </a:extLst>
          </p:cNvPr>
          <p:cNvGrpSpPr/>
          <p:nvPr/>
        </p:nvGrpSpPr>
        <p:grpSpPr>
          <a:xfrm>
            <a:off x="9589572" y="1643722"/>
            <a:ext cx="1581150" cy="1581150"/>
            <a:chOff x="9909175" y="2752725"/>
            <a:chExt cx="1581150" cy="1581150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50EED22F-A733-E615-220F-F94641CDE92C}"/>
                </a:ext>
              </a:extLst>
            </p:cNvPr>
            <p:cNvSpPr/>
            <p:nvPr/>
          </p:nvSpPr>
          <p:spPr>
            <a:xfrm>
              <a:off x="9909175" y="2752725"/>
              <a:ext cx="1581150" cy="15811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2" name="วงรี 11">
              <a:extLst>
                <a:ext uri="{FF2B5EF4-FFF2-40B4-BE49-F238E27FC236}">
                  <a16:creationId xmlns:a16="http://schemas.microsoft.com/office/drawing/2014/main" id="{71F504FF-3B4D-AD22-5253-F62490BB695A}"/>
                </a:ext>
              </a:extLst>
            </p:cNvPr>
            <p:cNvSpPr/>
            <p:nvPr/>
          </p:nvSpPr>
          <p:spPr>
            <a:xfrm>
              <a:off x="10075991" y="2913984"/>
              <a:ext cx="1247519" cy="125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5CE6EA81-E5F3-7725-BA1E-C6B20156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995" y="3155949"/>
              <a:ext cx="883511" cy="883511"/>
            </a:xfrm>
            <a:prstGeom prst="rect">
              <a:avLst/>
            </a:prstGeom>
          </p:spPr>
        </p:pic>
      </p:grpSp>
      <p:sp>
        <p:nvSpPr>
          <p:cNvPr id="14" name="สี่เหลี่ยมผืนผ้ามุมมน 15">
            <a:extLst>
              <a:ext uri="{FF2B5EF4-FFF2-40B4-BE49-F238E27FC236}">
                <a16:creationId xmlns:a16="http://schemas.microsoft.com/office/drawing/2014/main" id="{30DC7B37-F36A-351D-1B57-90BCFFD1CD24}"/>
              </a:ext>
            </a:extLst>
          </p:cNvPr>
          <p:cNvSpPr/>
          <p:nvPr/>
        </p:nvSpPr>
        <p:spPr>
          <a:xfrm>
            <a:off x="4270287" y="1437458"/>
            <a:ext cx="4291137" cy="4524375"/>
          </a:xfrm>
          <a:prstGeom prst="roundRect">
            <a:avLst>
              <a:gd name="adj" fmla="val 4903"/>
            </a:avLst>
          </a:prstGeom>
          <a:solidFill>
            <a:srgbClr val="EF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0BCC57E-65FE-E4F0-0B31-CD2F944FFE8D}"/>
              </a:ext>
            </a:extLst>
          </p:cNvPr>
          <p:cNvSpPr/>
          <p:nvPr/>
        </p:nvSpPr>
        <p:spPr>
          <a:xfrm>
            <a:off x="4313648" y="3988815"/>
            <a:ext cx="422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การสังเกต </a:t>
            </a:r>
          </a:p>
          <a:p>
            <a:pPr algn="ctr"/>
            <a:r>
              <a:rPr lang="th-TH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observation)</a:t>
            </a:r>
            <a:endParaRPr lang="th-TH" sz="2400" b="1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0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การพิจารณาปัญหาด้วยการมองอย่างวิเคราะห์</a:t>
            </a:r>
          </a:p>
          <a:p>
            <a:pPr algn="ctr"/>
            <a:r>
              <a:rPr lang="th-TH" sz="20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เพื่อสร้างความเข้าใจในปัญหา</a:t>
            </a:r>
          </a:p>
          <a:p>
            <a:pPr algn="ctr"/>
            <a:r>
              <a:rPr lang="th-TH" sz="2000" dirty="0">
                <a:latin typeface="TH Fah kwang" panose="02000506000000020004" pitchFamily="2" charset="-34"/>
                <a:cs typeface="TH Fah kwang" panose="02000506000000020004" pitchFamily="2" charset="-34"/>
              </a:rPr>
              <a:t>ที่เราต้องการจะแก้มากขึ้น</a:t>
            </a:r>
          </a:p>
        </p:txBody>
      </p:sp>
      <p:sp>
        <p:nvSpPr>
          <p:cNvPr id="16" name="สามเหลี่ยมหน้าจั่ว 15">
            <a:extLst>
              <a:ext uri="{FF2B5EF4-FFF2-40B4-BE49-F238E27FC236}">
                <a16:creationId xmlns:a16="http://schemas.microsoft.com/office/drawing/2014/main" id="{A8423A5D-9BCA-358A-E3CB-3422A555F8E0}"/>
              </a:ext>
            </a:extLst>
          </p:cNvPr>
          <p:cNvSpPr/>
          <p:nvPr/>
        </p:nvSpPr>
        <p:spPr>
          <a:xfrm>
            <a:off x="6235225" y="3547245"/>
            <a:ext cx="379681" cy="3048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CFA870E8-5CA0-4E34-17AF-ED17AF278BE3}"/>
              </a:ext>
            </a:extLst>
          </p:cNvPr>
          <p:cNvGrpSpPr/>
          <p:nvPr/>
        </p:nvGrpSpPr>
        <p:grpSpPr>
          <a:xfrm>
            <a:off x="5583852" y="1643722"/>
            <a:ext cx="1581150" cy="1581150"/>
            <a:chOff x="5870575" y="2752725"/>
            <a:chExt cx="1581150" cy="1581150"/>
          </a:xfrm>
        </p:grpSpPr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72E6C81F-77B0-497D-6DE3-A69AB0760698}"/>
                </a:ext>
              </a:extLst>
            </p:cNvPr>
            <p:cNvSpPr/>
            <p:nvPr/>
          </p:nvSpPr>
          <p:spPr>
            <a:xfrm>
              <a:off x="5870575" y="2752725"/>
              <a:ext cx="1581150" cy="15811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52A0B9FC-53A8-5604-09A7-12395AD9AA53}"/>
                </a:ext>
              </a:extLst>
            </p:cNvPr>
            <p:cNvSpPr/>
            <p:nvPr/>
          </p:nvSpPr>
          <p:spPr>
            <a:xfrm>
              <a:off x="6037391" y="2913984"/>
              <a:ext cx="1247519" cy="125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20" name="รูปภาพ 19">
              <a:extLst>
                <a:ext uri="{FF2B5EF4-FFF2-40B4-BE49-F238E27FC236}">
                  <a16:creationId xmlns:a16="http://schemas.microsoft.com/office/drawing/2014/main" id="{EED359A2-2BCB-0A67-231F-81E813F0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54350" y="3155949"/>
              <a:ext cx="794149" cy="794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6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14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CAC3F4C-AAC6-7AC2-0677-E302FEF69397}"/>
              </a:ext>
            </a:extLst>
          </p:cNvPr>
          <p:cNvSpPr txBox="1"/>
          <p:nvPr/>
        </p:nvSpPr>
        <p:spPr>
          <a:xfrm>
            <a:off x="0" y="1337170"/>
            <a:ext cx="12192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การรวบรวมข้อมูลขั้นทุติยภูมิ (</a:t>
            </a:r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secondary data)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การเก็บรวบรวมข้อมูลเพื่อศึกษาจากข้อมูลที่มีอยู่ผ่านการสรุปผลและการวิเคราะห์ผล ในทางปฏิบัติการวิจัยขั้นทุติยภูมิเป็นการรวบรวมข้อมูลจากหนังสือ วารสารต่าง</a:t>
            </a:r>
            <a:r>
              <a:rPr lang="th-TH" sz="1100" dirty="0">
                <a:latin typeface="TH Fah kwang" panose="02000506000000020004" pitchFamily="2" charset="-34"/>
                <a:cs typeface="TH Fah kwang" panose="02000506000000020004" pitchFamily="2" charset="-34"/>
              </a:rPr>
              <a:t> 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ๆ หรือสืบค้นจากอินเทอร์เน็ต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FDBE139-557C-ED44-8CC6-D9E6128FF464}"/>
              </a:ext>
            </a:extLst>
          </p:cNvPr>
          <p:cNvSpPr/>
          <p:nvPr/>
        </p:nvSpPr>
        <p:spPr>
          <a:xfrm>
            <a:off x="2793554" y="4589831"/>
            <a:ext cx="2840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ระมัดระวังในการใช้</a:t>
            </a:r>
          </a:p>
          <a:p>
            <a:pPr algn="ctr"/>
            <a:r>
              <a:rPr lang="th-TH" sz="20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เพราะข้อมูลอาจเก่าหรือไม่สมบูรณ์ 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8EF7CF6-CECB-55E7-6830-887F77C84F89}"/>
              </a:ext>
            </a:extLst>
          </p:cNvPr>
          <p:cNvSpPr/>
          <p:nvPr/>
        </p:nvSpPr>
        <p:spPr>
          <a:xfrm>
            <a:off x="-1" y="4587283"/>
            <a:ext cx="2617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6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ไม่ต้องใช้เวลาและค่าใช้จ่ายมาก 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2681B21-0F5D-D45D-2A79-032BC7F40B9A}"/>
              </a:ext>
            </a:extLst>
          </p:cNvPr>
          <p:cNvSpPr/>
          <p:nvPr/>
        </p:nvSpPr>
        <p:spPr>
          <a:xfrm>
            <a:off x="9101468" y="4587283"/>
            <a:ext cx="3176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การวิเคราะห์แหล่งที่มาของข้อมูล</a:t>
            </a:r>
          </a:p>
          <a:p>
            <a:pPr algn="ctr"/>
            <a:r>
              <a:rPr lang="th-TH" sz="20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ว่าน่าเชื่อถือได้หรือไม่ </a:t>
            </a:r>
            <a:endParaRPr lang="en-US" sz="2000" b="1" dirty="0">
              <a:solidFill>
                <a:srgbClr val="00B05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D4A64B8-FED7-FB1C-85CD-2C514F9F7B33}"/>
              </a:ext>
            </a:extLst>
          </p:cNvPr>
          <p:cNvSpPr/>
          <p:nvPr/>
        </p:nvSpPr>
        <p:spPr>
          <a:xfrm>
            <a:off x="6022261" y="4587283"/>
            <a:ext cx="3146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B0F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ตรวจสอบความถูกต้อง</a:t>
            </a:r>
          </a:p>
          <a:p>
            <a:pPr algn="ctr"/>
            <a:r>
              <a:rPr lang="th-TH" sz="2000" b="1" dirty="0">
                <a:solidFill>
                  <a:srgbClr val="00B0F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และความน่าเชื่อถือ</a:t>
            </a:r>
          </a:p>
          <a:p>
            <a:pPr algn="ctr"/>
            <a:r>
              <a:rPr lang="th-TH" sz="2000" b="1" dirty="0">
                <a:solidFill>
                  <a:srgbClr val="00B0F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ของแหล่งข้อมูล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9DF2B090-2A32-F5CC-7AB9-A144A64208B4}"/>
              </a:ext>
            </a:extLst>
          </p:cNvPr>
          <p:cNvGrpSpPr/>
          <p:nvPr/>
        </p:nvGrpSpPr>
        <p:grpSpPr>
          <a:xfrm>
            <a:off x="794624" y="3392639"/>
            <a:ext cx="1028700" cy="1028700"/>
            <a:chOff x="1448989" y="1343025"/>
            <a:chExt cx="1028700" cy="1028700"/>
          </a:xfrm>
        </p:grpSpPr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644A7D99-9A94-7BAF-007D-B11EAA03CF60}"/>
                </a:ext>
              </a:extLst>
            </p:cNvPr>
            <p:cNvSpPr/>
            <p:nvPr/>
          </p:nvSpPr>
          <p:spPr>
            <a:xfrm>
              <a:off x="1448989" y="1343025"/>
              <a:ext cx="1028700" cy="1028700"/>
            </a:xfrm>
            <a:prstGeom prst="ellipse">
              <a:avLst/>
            </a:prstGeom>
            <a:solidFill>
              <a:srgbClr val="FFE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6322E534-644A-77FD-D2F8-E4864906A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2416" y="1540595"/>
              <a:ext cx="781846" cy="633560"/>
            </a:xfrm>
            <a:prstGeom prst="rect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197912D8-A03D-137A-0F48-77F32E760D3B}"/>
              </a:ext>
            </a:extLst>
          </p:cNvPr>
          <p:cNvGrpSpPr/>
          <p:nvPr/>
        </p:nvGrpSpPr>
        <p:grpSpPr>
          <a:xfrm>
            <a:off x="7081101" y="3392639"/>
            <a:ext cx="1028700" cy="1028700"/>
            <a:chOff x="7735466" y="1343025"/>
            <a:chExt cx="1028700" cy="1028700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1832B619-2103-51B2-7BFC-5FE98336CB30}"/>
                </a:ext>
              </a:extLst>
            </p:cNvPr>
            <p:cNvSpPr/>
            <p:nvPr/>
          </p:nvSpPr>
          <p:spPr>
            <a:xfrm>
              <a:off x="7735466" y="1343025"/>
              <a:ext cx="1028700" cy="1028700"/>
            </a:xfrm>
            <a:prstGeom prst="ellipse">
              <a:avLst/>
            </a:prstGeom>
            <a:solidFill>
              <a:srgbClr val="D9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B50186DD-D503-8986-D2A4-C03320B7C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7767" y="1493237"/>
              <a:ext cx="904096" cy="669845"/>
            </a:xfrm>
            <a:prstGeom prst="rect">
              <a:avLst/>
            </a:prstGeom>
          </p:spPr>
        </p:pic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272A841-55CF-B807-996C-CB2B2F7A9968}"/>
              </a:ext>
            </a:extLst>
          </p:cNvPr>
          <p:cNvGrpSpPr/>
          <p:nvPr/>
        </p:nvGrpSpPr>
        <p:grpSpPr>
          <a:xfrm>
            <a:off x="10175162" y="3392639"/>
            <a:ext cx="1028700" cy="1028700"/>
            <a:chOff x="10829527" y="1343025"/>
            <a:chExt cx="1028700" cy="1028700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A9ED6256-5AF0-8DF3-CF92-D7A7C2216AD4}"/>
                </a:ext>
              </a:extLst>
            </p:cNvPr>
            <p:cNvSpPr/>
            <p:nvPr/>
          </p:nvSpPr>
          <p:spPr>
            <a:xfrm>
              <a:off x="10829527" y="1343025"/>
              <a:ext cx="1028700" cy="1028700"/>
            </a:xfrm>
            <a:prstGeom prst="ellipse">
              <a:avLst/>
            </a:prstGeom>
            <a:solidFill>
              <a:srgbClr val="80C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22C4E229-12AC-A6B0-43FA-B9591EE55C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40497" y="1441772"/>
              <a:ext cx="806759" cy="83120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939896F-9A7E-7568-1A5E-91C5DC691C6A}"/>
              </a:ext>
            </a:extLst>
          </p:cNvPr>
          <p:cNvGrpSpPr/>
          <p:nvPr/>
        </p:nvGrpSpPr>
        <p:grpSpPr>
          <a:xfrm>
            <a:off x="3691812" y="3392639"/>
            <a:ext cx="1028700" cy="1028700"/>
            <a:chOff x="4346177" y="1343025"/>
            <a:chExt cx="1028700" cy="1028700"/>
          </a:xfrm>
        </p:grpSpPr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526B32A6-36FD-DBD0-5EC6-B90DC0489841}"/>
                </a:ext>
              </a:extLst>
            </p:cNvPr>
            <p:cNvSpPr/>
            <p:nvPr/>
          </p:nvSpPr>
          <p:spPr>
            <a:xfrm>
              <a:off x="4346177" y="1343025"/>
              <a:ext cx="1028700" cy="1028700"/>
            </a:xfrm>
            <a:prstGeom prst="ellipse">
              <a:avLst/>
            </a:prstGeom>
            <a:solidFill>
              <a:srgbClr val="FF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C4554EF2-4DF9-EA6B-B733-28DED2F4D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463" y="1562736"/>
              <a:ext cx="589277" cy="589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สี่เหลี่ยมผืนผ้ามุมมน 1">
            <a:extLst>
              <a:ext uri="{FF2B5EF4-FFF2-40B4-BE49-F238E27FC236}">
                <a16:creationId xmlns:a16="http://schemas.microsoft.com/office/drawing/2014/main" id="{C68BAC3A-223B-8561-63D5-52A3D0F7CE65}"/>
              </a:ext>
            </a:extLst>
          </p:cNvPr>
          <p:cNvSpPr/>
          <p:nvPr/>
        </p:nvSpPr>
        <p:spPr>
          <a:xfrm>
            <a:off x="328950" y="1273028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A628945-D75D-D0BD-60F3-9039AEC7DC50}"/>
              </a:ext>
            </a:extLst>
          </p:cNvPr>
          <p:cNvSpPr txBox="1"/>
          <p:nvPr/>
        </p:nvSpPr>
        <p:spPr>
          <a:xfrm>
            <a:off x="799073" y="1178433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เลือกวิธีการแก้ปัญหา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1E29829-2E83-B68F-C614-D08CB656C90C}"/>
              </a:ext>
            </a:extLst>
          </p:cNvPr>
          <p:cNvSpPr/>
          <p:nvPr/>
        </p:nvSpPr>
        <p:spPr>
          <a:xfrm>
            <a:off x="751983" y="1800157"/>
            <a:ext cx="11079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การเลือกวิธีแก้ปัญหา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ทำให้เทคโนโลยีที่จะถูกสร้างขึ้นสามารถตอบโจทย์กับปัญหา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ในทุกด้านที่ได้กำหนดไว้ ขั้นตอนนี้จะมีกระบวนการย่อยเพื่อนำมาสู่การตัดสินใจเพื่อที่จะเลือกวิธีแก้ปัญหาได้อย่างเหมาะสม ดังนี้</a:t>
            </a:r>
          </a:p>
          <a:p>
            <a:endParaRPr lang="th-TH" sz="24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8B9B093-2345-B360-2A98-7ED4DDD3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" y="2950609"/>
            <a:ext cx="3304033" cy="30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6F9D40F2-5E4B-2145-62A4-B85CA768B5BA}"/>
              </a:ext>
            </a:extLst>
          </p:cNvPr>
          <p:cNvSpPr/>
          <p:nvPr/>
        </p:nvSpPr>
        <p:spPr>
          <a:xfrm>
            <a:off x="486892" y="1134767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E98F5-5C9A-7483-B0A9-2D5FA20967E3}"/>
              </a:ext>
            </a:extLst>
          </p:cNvPr>
          <p:cNvSpPr txBox="1"/>
          <p:nvPr/>
        </p:nvSpPr>
        <p:spPr>
          <a:xfrm>
            <a:off x="957015" y="1040172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ออกแบบวิธีการแก้ปัญหา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B5B52AD-C8B6-3ADB-2D04-EE7FA03467A2}"/>
              </a:ext>
            </a:extLst>
          </p:cNvPr>
          <p:cNvSpPr/>
          <p:nvPr/>
        </p:nvSpPr>
        <p:spPr>
          <a:xfrm>
            <a:off x="909925" y="1661896"/>
            <a:ext cx="11079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เมื่อเลือกวิธีการแก้ปัญหาที่เหมาะสมแล้ว ขั้นตอนต่อไป คือ การออกแบบวิธีการแก้ปัญหา ในการสร้างสรรค์เทคโนโลยีการออกแบบวิธีการแก้ปัญหาจะเริ่มต้นด้วยการสร้างต้นแบบ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6B50EE1-E46A-E65A-8D63-D2427F43D429}"/>
              </a:ext>
            </a:extLst>
          </p:cNvPr>
          <p:cNvSpPr txBox="1"/>
          <p:nvPr/>
        </p:nvSpPr>
        <p:spPr>
          <a:xfrm>
            <a:off x="2652183" y="2802183"/>
            <a:ext cx="9222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ต้นแบบ (</a:t>
            </a:r>
            <a:r>
              <a:rPr lang="en-US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prototype)</a:t>
            </a:r>
            <a:r>
              <a:rPr lang="en-US" sz="2400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คือ การสร้างแบบจำลองของเทคโนโลยีเพื่อตรวจสอบว่าตรงกับความต้องการของผู้ใช้หรือไม่ สิ่งที่เราต้องการจากต้นแบบ คือ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ความคิดเห็น หรือผลสะท้อนกลับ (</a:t>
            </a:r>
            <a:r>
              <a:rPr lang="en-US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feedback)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จากผู้ใช้ว่าชอบหรือไม่ชอบแนวคิดเทคโนโลยีที่เราออกแบบมาอย่างไร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81D561C-41E2-6D2D-9A8F-F526FDFCC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" y="2950084"/>
            <a:ext cx="3304033" cy="30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B81DD327-A369-2EF0-CF28-BB7E7E4DC276}"/>
              </a:ext>
            </a:extLst>
          </p:cNvPr>
          <p:cNvSpPr/>
          <p:nvPr/>
        </p:nvSpPr>
        <p:spPr>
          <a:xfrm>
            <a:off x="212572" y="1014975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C3EA-6CB2-6232-232E-C480E0E241D0}"/>
              </a:ext>
            </a:extLst>
          </p:cNvPr>
          <p:cNvSpPr txBox="1"/>
          <p:nvPr/>
        </p:nvSpPr>
        <p:spPr>
          <a:xfrm>
            <a:off x="682695" y="920380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ทดสอบ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7B1A7FF-5BDA-F482-C6E6-296B53B91794}"/>
              </a:ext>
            </a:extLst>
          </p:cNvPr>
          <p:cNvSpPr/>
          <p:nvPr/>
        </p:nvSpPr>
        <p:spPr>
          <a:xfrm>
            <a:off x="635605" y="1471080"/>
            <a:ext cx="1128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เป็นการทดสอบว่าแนวคิดของเทคโนโลยีนั้น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ตอบโจทย์ของผู้ใช้งานหรือไม่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มีส่วนใดที่ต้องพัฒนาหรือแก้ไข การทดสอบที่ดี คือ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การให้ผู้ใช้ได้ทดลองใช้งานต้นแบบของชิ้นงานที่ออกแบบและแสดงความคิดเห็น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วิธีการเก็บความคิดเห็นมีหลายวิธี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โดยแบบทดสอบที่ดีควรให้ผู้ใช้งานใช้งานได้ง่าย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DF61930-1F2D-E588-61EE-F2CEAD19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133" y="2964048"/>
            <a:ext cx="5230526" cy="271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A81184A-0805-205D-7573-53A811429FE4}"/>
              </a:ext>
            </a:extLst>
          </p:cNvPr>
          <p:cNvSpPr txBox="1"/>
          <p:nvPr/>
        </p:nvSpPr>
        <p:spPr>
          <a:xfrm>
            <a:off x="7488497" y="3520649"/>
            <a:ext cx="4116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แบบทดสอบการเก็บความคิดเห็นเกี่ยวกับเครื่องชำระเงิน</a:t>
            </a:r>
          </a:p>
          <a:p>
            <a:pPr algn="ctr"/>
            <a:r>
              <a:rPr lang="th-TH" sz="2400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แบบบริการตนเองในซู</a:t>
            </a:r>
            <a:r>
              <a:rPr lang="th-TH" sz="2400" dirty="0" err="1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เปอร์</a:t>
            </a:r>
            <a:r>
              <a:rPr lang="th-TH" sz="2400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มาเก็ต</a:t>
            </a:r>
            <a:endParaRPr lang="en-US" sz="2400" dirty="0">
              <a:solidFill>
                <a:srgbClr val="00B05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36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D85A56F7-F26B-FF99-C7AE-4586F16DB46A}"/>
              </a:ext>
            </a:extLst>
          </p:cNvPr>
          <p:cNvSpPr/>
          <p:nvPr/>
        </p:nvSpPr>
        <p:spPr>
          <a:xfrm>
            <a:off x="541809" y="1732707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6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1EF8D-49B7-BA82-2509-272ACEB1D99B}"/>
              </a:ext>
            </a:extLst>
          </p:cNvPr>
          <p:cNvSpPr txBox="1"/>
          <p:nvPr/>
        </p:nvSpPr>
        <p:spPr>
          <a:xfrm>
            <a:off x="1011932" y="1638112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ปรับปรุง แก้ไข และประเมินผล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6BCE573-55DE-2168-CB4A-CAFE4DDB5130}"/>
              </a:ext>
            </a:extLst>
          </p:cNvPr>
          <p:cNvSpPr/>
          <p:nvPr/>
        </p:nvSpPr>
        <p:spPr>
          <a:xfrm>
            <a:off x="952047" y="2317784"/>
            <a:ext cx="5043949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การปรับปรุง แก้ไข และประเมินผลนั้นไม่ได้ทำเพียงครั้งเดียว แต่สามารถทำได้หลายครั้งเพื่อทดสอบองค์ประกอบต่าง ๆ ของชิ้นงานเทคโนโลยี โดยหลักการแล้ว </a:t>
            </a:r>
            <a:r>
              <a:rPr lang="th-TH" sz="2400" u="sng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ยิ่งทดสอบมากเท่าไร โอกาสที่ชิ้นงานเทคโนโลยีนั้น ๆ จะตอบโจทย์ผู้ใช้และสามารถเอาไปใช้ได้จริงยิ่งมีมากขึ้นเท่านั้น</a:t>
            </a:r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11D436E5-9C63-B677-1F5C-99A422167183}"/>
              </a:ext>
            </a:extLst>
          </p:cNvPr>
          <p:cNvGrpSpPr/>
          <p:nvPr/>
        </p:nvGrpSpPr>
        <p:grpSpPr>
          <a:xfrm>
            <a:off x="6307259" y="923527"/>
            <a:ext cx="5539527" cy="4398675"/>
            <a:chOff x="6621995" y="1239034"/>
            <a:chExt cx="5539527" cy="4398675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2CB77A93-354B-3C51-CE1C-8F8E9FA6C418}"/>
                </a:ext>
              </a:extLst>
            </p:cNvPr>
            <p:cNvGrpSpPr/>
            <p:nvPr/>
          </p:nvGrpSpPr>
          <p:grpSpPr>
            <a:xfrm>
              <a:off x="7430772" y="3267859"/>
              <a:ext cx="1543050" cy="1314450"/>
              <a:chOff x="5889625" y="2609850"/>
              <a:chExt cx="1543050" cy="1314450"/>
            </a:xfrm>
          </p:grpSpPr>
          <p:sp>
            <p:nvSpPr>
              <p:cNvPr id="6" name="วงรี 5">
                <a:extLst>
                  <a:ext uri="{FF2B5EF4-FFF2-40B4-BE49-F238E27FC236}">
                    <a16:creationId xmlns:a16="http://schemas.microsoft.com/office/drawing/2014/main" id="{9D7B8C65-1120-701F-8760-2844893322EB}"/>
                  </a:ext>
                </a:extLst>
              </p:cNvPr>
              <p:cNvSpPr/>
              <p:nvPr/>
            </p:nvSpPr>
            <p:spPr>
              <a:xfrm>
                <a:off x="6003925" y="2609850"/>
                <a:ext cx="1314450" cy="1314450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E6B95C32-3391-E416-6C5D-C12DA2B6FC10}"/>
                  </a:ext>
                </a:extLst>
              </p:cNvPr>
              <p:cNvSpPr txBox="1"/>
              <p:nvPr/>
            </p:nvSpPr>
            <p:spPr>
              <a:xfrm>
                <a:off x="5889625" y="2851576"/>
                <a:ext cx="154305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ทดสอบและ</a:t>
                </a:r>
              </a:p>
              <a:p>
                <a:pPr algn="ctr"/>
                <a:r>
                  <a:rPr lang="th-TH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ประเมินผล</a:t>
                </a:r>
                <a:endParaRPr lang="en-US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9BE6287E-4011-D8EF-2A4D-98B3358E2261}"/>
                </a:ext>
              </a:extLst>
            </p:cNvPr>
            <p:cNvGrpSpPr/>
            <p:nvPr/>
          </p:nvGrpSpPr>
          <p:grpSpPr>
            <a:xfrm>
              <a:off x="10618472" y="3205945"/>
              <a:ext cx="1543050" cy="1314450"/>
              <a:chOff x="5889625" y="2609850"/>
              <a:chExt cx="1543050" cy="1314450"/>
            </a:xfrm>
          </p:grpSpPr>
          <p:sp>
            <p:nvSpPr>
              <p:cNvPr id="9" name="วงรี 8">
                <a:extLst>
                  <a:ext uri="{FF2B5EF4-FFF2-40B4-BE49-F238E27FC236}">
                    <a16:creationId xmlns:a16="http://schemas.microsoft.com/office/drawing/2014/main" id="{5F8387FB-3AE1-E9AD-B422-146110425445}"/>
                  </a:ext>
                </a:extLst>
              </p:cNvPr>
              <p:cNvSpPr/>
              <p:nvPr/>
            </p:nvSpPr>
            <p:spPr>
              <a:xfrm>
                <a:off x="6003925" y="2609850"/>
                <a:ext cx="1314450" cy="13144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10" name="TextBox 21">
                <a:extLst>
                  <a:ext uri="{FF2B5EF4-FFF2-40B4-BE49-F238E27FC236}">
                    <a16:creationId xmlns:a16="http://schemas.microsoft.com/office/drawing/2014/main" id="{4DD5B832-9803-5221-71C5-BE9688191627}"/>
                  </a:ext>
                </a:extLst>
              </p:cNvPr>
              <p:cNvSpPr txBox="1"/>
              <p:nvPr/>
            </p:nvSpPr>
            <p:spPr>
              <a:xfrm>
                <a:off x="5889625" y="3036242"/>
                <a:ext cx="15430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ต้นแบบ</a:t>
                </a:r>
                <a:endParaRPr lang="en-US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11" name="ส่วนโค้ง 10">
              <a:extLst>
                <a:ext uri="{FF2B5EF4-FFF2-40B4-BE49-F238E27FC236}">
                  <a16:creationId xmlns:a16="http://schemas.microsoft.com/office/drawing/2014/main" id="{48066CF8-5A26-2C17-C4DA-69BE812F81FD}"/>
                </a:ext>
              </a:extLst>
            </p:cNvPr>
            <p:cNvSpPr/>
            <p:nvPr/>
          </p:nvSpPr>
          <p:spPr>
            <a:xfrm>
              <a:off x="7932422" y="1665426"/>
              <a:ext cx="3127375" cy="3081039"/>
            </a:xfrm>
            <a:prstGeom prst="arc">
              <a:avLst>
                <a:gd name="adj1" fmla="val 10643711"/>
                <a:gd name="adj2" fmla="val 14897109"/>
              </a:avLst>
            </a:prstGeom>
            <a:ln w="38100">
              <a:solidFill>
                <a:srgbClr val="FF7C8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2" name="ส่วนโค้ง 11">
              <a:extLst>
                <a:ext uri="{FF2B5EF4-FFF2-40B4-BE49-F238E27FC236}">
                  <a16:creationId xmlns:a16="http://schemas.microsoft.com/office/drawing/2014/main" id="{DB4CC838-7D0E-00C8-AD43-FB01CABE4AB8}"/>
                </a:ext>
              </a:extLst>
            </p:cNvPr>
            <p:cNvSpPr/>
            <p:nvPr/>
          </p:nvSpPr>
          <p:spPr>
            <a:xfrm>
              <a:off x="8703948" y="1727339"/>
              <a:ext cx="2800350" cy="3081039"/>
            </a:xfrm>
            <a:prstGeom prst="arc">
              <a:avLst>
                <a:gd name="adj1" fmla="val 16805620"/>
                <a:gd name="adj2" fmla="val 21124912"/>
              </a:avLst>
            </a:prstGeom>
            <a:ln w="38100">
              <a:solidFill>
                <a:srgbClr val="FF7C8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3" name="ส่วนโค้ง 12">
              <a:extLst>
                <a:ext uri="{FF2B5EF4-FFF2-40B4-BE49-F238E27FC236}">
                  <a16:creationId xmlns:a16="http://schemas.microsoft.com/office/drawing/2014/main" id="{0F27259C-5371-BBC5-3263-F0AAEB5B5AE3}"/>
                </a:ext>
              </a:extLst>
            </p:cNvPr>
            <p:cNvSpPr/>
            <p:nvPr/>
          </p:nvSpPr>
          <p:spPr>
            <a:xfrm>
              <a:off x="7932422" y="2153730"/>
              <a:ext cx="3571875" cy="3081039"/>
            </a:xfrm>
            <a:prstGeom prst="arc">
              <a:avLst>
                <a:gd name="adj1" fmla="val 1994243"/>
                <a:gd name="adj2" fmla="val 8705493"/>
              </a:avLst>
            </a:prstGeom>
            <a:ln w="38100">
              <a:solidFill>
                <a:srgbClr val="FF7C8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C288C4A1-B258-4CB8-2C14-72C6962DDC0D}"/>
                </a:ext>
              </a:extLst>
            </p:cNvPr>
            <p:cNvSpPr txBox="1"/>
            <p:nvPr/>
          </p:nvSpPr>
          <p:spPr>
            <a:xfrm>
              <a:off x="7313297" y="2138550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5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เรียนรู้</a:t>
              </a:r>
              <a:endParaRPr lang="en-US" sz="18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9E92FFE4-6ADC-69B1-0BB3-8E410D5FB9AA}"/>
                </a:ext>
              </a:extLst>
            </p:cNvPr>
            <p:cNvSpPr txBox="1"/>
            <p:nvPr/>
          </p:nvSpPr>
          <p:spPr>
            <a:xfrm>
              <a:off x="11342372" y="2153730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5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สร้าง</a:t>
              </a:r>
              <a:endParaRPr lang="en-US" sz="18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8FAE0AD1-05D7-DCC3-43BD-5E387357C646}"/>
                </a:ext>
              </a:extLst>
            </p:cNvPr>
            <p:cNvSpPr txBox="1"/>
            <p:nvPr/>
          </p:nvSpPr>
          <p:spPr>
            <a:xfrm>
              <a:off x="9370697" y="5268377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5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วัดผล</a:t>
              </a:r>
              <a:endParaRPr lang="en-US" sz="18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7DEF496D-7808-2F8B-9551-D95A40199F04}"/>
                </a:ext>
              </a:extLst>
            </p:cNvPr>
            <p:cNvGrpSpPr/>
            <p:nvPr/>
          </p:nvGrpSpPr>
          <p:grpSpPr>
            <a:xfrm>
              <a:off x="8863695" y="1239034"/>
              <a:ext cx="1543050" cy="1314450"/>
              <a:chOff x="5893798" y="2295227"/>
              <a:chExt cx="1543050" cy="1314450"/>
            </a:xfrm>
          </p:grpSpPr>
          <p:grpSp>
            <p:nvGrpSpPr>
              <p:cNvPr id="18" name="กลุ่ม 17">
                <a:extLst>
                  <a:ext uri="{FF2B5EF4-FFF2-40B4-BE49-F238E27FC236}">
                    <a16:creationId xmlns:a16="http://schemas.microsoft.com/office/drawing/2014/main" id="{FDFDB6B1-F489-15DB-FC25-5E0CF14F48EF}"/>
                  </a:ext>
                </a:extLst>
              </p:cNvPr>
              <p:cNvGrpSpPr/>
              <p:nvPr/>
            </p:nvGrpSpPr>
            <p:grpSpPr>
              <a:xfrm>
                <a:off x="5893798" y="2295227"/>
                <a:ext cx="1543050" cy="1314450"/>
                <a:chOff x="5893798" y="2609850"/>
                <a:chExt cx="1543050" cy="1314450"/>
              </a:xfrm>
            </p:grpSpPr>
            <p:sp>
              <p:nvSpPr>
                <p:cNvPr id="20" name="วงรี 19">
                  <a:extLst>
                    <a:ext uri="{FF2B5EF4-FFF2-40B4-BE49-F238E27FC236}">
                      <a16:creationId xmlns:a16="http://schemas.microsoft.com/office/drawing/2014/main" id="{219B22CA-D7E7-681C-65A0-E97752EE5BAC}"/>
                    </a:ext>
                  </a:extLst>
                </p:cNvPr>
                <p:cNvSpPr/>
                <p:nvPr/>
              </p:nvSpPr>
              <p:spPr>
                <a:xfrm>
                  <a:off x="6003925" y="2609850"/>
                  <a:ext cx="1314450" cy="1314450"/>
                </a:xfrm>
                <a:prstGeom prst="ellipse">
                  <a:avLst/>
                </a:prstGeom>
                <a:solidFill>
                  <a:srgbClr val="80C5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21" name="TextBox 6">
                  <a:extLst>
                    <a:ext uri="{FF2B5EF4-FFF2-40B4-BE49-F238E27FC236}">
                      <a16:creationId xmlns:a16="http://schemas.microsoft.com/office/drawing/2014/main" id="{790A3139-1B08-416C-B800-A9E687E8E38B}"/>
                    </a:ext>
                  </a:extLst>
                </p:cNvPr>
                <p:cNvSpPr txBox="1"/>
                <p:nvPr/>
              </p:nvSpPr>
              <p:spPr>
                <a:xfrm>
                  <a:off x="5893798" y="3247756"/>
                  <a:ext cx="154305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000" b="1" dirty="0">
                      <a:solidFill>
                        <a:schemeClr val="bg1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ออกแบบ</a:t>
                  </a:r>
                  <a:endParaRPr lang="en-US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pic>
            <p:nvPicPr>
              <p:cNvPr id="19" name="รูปภาพ 18">
                <a:extLst>
                  <a:ext uri="{FF2B5EF4-FFF2-40B4-BE49-F238E27FC236}">
                    <a16:creationId xmlns:a16="http://schemas.microsoft.com/office/drawing/2014/main" id="{254B9617-994F-E447-9322-3D2A9114D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4078" y="2438989"/>
                <a:ext cx="494143" cy="494143"/>
              </a:xfrm>
              <a:prstGeom prst="rect">
                <a:avLst/>
              </a:prstGeom>
            </p:spPr>
          </p:pic>
        </p:grpSp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id="{996FC69A-8C7B-FEB4-2865-5CEF25C2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995" y="3694249"/>
              <a:ext cx="786552" cy="786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3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0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4537502" y="1449239"/>
            <a:ext cx="5210348" cy="2708694"/>
          </a:xfrm>
          <a:prstGeom prst="cloudCallout">
            <a:avLst>
              <a:gd name="adj1" fmla="val -65916"/>
              <a:gd name="adj2" fmla="val 222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5364852" y="2168435"/>
            <a:ext cx="3726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/>
                <a:latin typeface="TH Charmonman" panose="03000500040000020004" pitchFamily="66" charset="-34"/>
                <a:ea typeface="Calibri" panose="020F0502020204030204" pitchFamily="34" charset="0"/>
                <a:cs typeface="TH Charmonman" panose="03000500040000020004" pitchFamily="66" charset="-34"/>
              </a:rPr>
              <a:t>เทคโนโลยีมีส่วนช่วยในการดำรงชีวิตอย่างไร</a:t>
            </a:r>
            <a:endParaRPr lang="th-TH" sz="5400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04" y="1930391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9096C3B-2EE5-D581-65A3-B09B8E9B2E48}"/>
              </a:ext>
            </a:extLst>
          </p:cNvPr>
          <p:cNvGrpSpPr/>
          <p:nvPr/>
        </p:nvGrpSpPr>
        <p:grpSpPr>
          <a:xfrm>
            <a:off x="1492233" y="2704045"/>
            <a:ext cx="9351543" cy="3011592"/>
            <a:chOff x="1709522" y="2209799"/>
            <a:chExt cx="9857461" cy="4638675"/>
          </a:xfrm>
        </p:grpSpPr>
        <p:sp>
          <p:nvSpPr>
            <p:cNvPr id="3" name="สี่เหลี่ยมผืนผ้ามุมมน 6">
              <a:extLst>
                <a:ext uri="{FF2B5EF4-FFF2-40B4-BE49-F238E27FC236}">
                  <a16:creationId xmlns:a16="http://schemas.microsoft.com/office/drawing/2014/main" id="{355BA2AF-ABC6-407D-E154-8EA98C4602D2}"/>
                </a:ext>
              </a:extLst>
            </p:cNvPr>
            <p:cNvSpPr/>
            <p:nvPr/>
          </p:nvSpPr>
          <p:spPr>
            <a:xfrm>
              <a:off x="1709522" y="2452663"/>
              <a:ext cx="9857461" cy="4395811"/>
            </a:xfrm>
            <a:prstGeom prst="roundRect">
              <a:avLst>
                <a:gd name="adj" fmla="val 3197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" name="สี่เหลี่ยมผืนผ้ามุมมน 7">
              <a:extLst>
                <a:ext uri="{FF2B5EF4-FFF2-40B4-BE49-F238E27FC236}">
                  <a16:creationId xmlns:a16="http://schemas.microsoft.com/office/drawing/2014/main" id="{438FBE20-72D2-4F8B-0C0F-788DCC0A423E}"/>
                </a:ext>
              </a:extLst>
            </p:cNvPr>
            <p:cNvSpPr/>
            <p:nvPr/>
          </p:nvSpPr>
          <p:spPr>
            <a:xfrm>
              <a:off x="4639194" y="2209799"/>
              <a:ext cx="3998115" cy="47863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การนำเสนอผลงานผ่านสตอรีบอร์ด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211D388-969F-AC15-A568-459CE2C75CC3}"/>
              </a:ext>
            </a:extLst>
          </p:cNvPr>
          <p:cNvGrpSpPr/>
          <p:nvPr/>
        </p:nvGrpSpPr>
        <p:grpSpPr>
          <a:xfrm>
            <a:off x="1669320" y="3344534"/>
            <a:ext cx="2531813" cy="945227"/>
            <a:chOff x="1841605" y="3018767"/>
            <a:chExt cx="3082735" cy="1716974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B678C4DD-1D8D-66B7-50D1-7A65D5A95038}"/>
                </a:ext>
              </a:extLst>
            </p:cNvPr>
            <p:cNvSpPr/>
            <p:nvPr/>
          </p:nvSpPr>
          <p:spPr>
            <a:xfrm>
              <a:off x="1841605" y="3018767"/>
              <a:ext cx="3082735" cy="1716974"/>
            </a:xfrm>
            <a:prstGeom prst="rect">
              <a:avLst/>
            </a:prstGeom>
            <a:solidFill>
              <a:srgbClr val="FF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4AA600B1-2990-0994-92C3-A17851F57F33}"/>
                </a:ext>
              </a:extLst>
            </p:cNvPr>
            <p:cNvSpPr/>
            <p:nvPr/>
          </p:nvSpPr>
          <p:spPr>
            <a:xfrm>
              <a:off x="2020218" y="3186089"/>
              <a:ext cx="349413" cy="3494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3CC604F8-C0C4-9497-5162-98EA5ADC03B0}"/>
                </a:ext>
              </a:extLst>
            </p:cNvPr>
            <p:cNvSpPr/>
            <p:nvPr/>
          </p:nvSpPr>
          <p:spPr>
            <a:xfrm>
              <a:off x="2332108" y="3073350"/>
              <a:ext cx="2216153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ปัญหาที่ต้องการแก้</a:t>
              </a: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C432F636-79BA-E6A7-6A8B-20E9C36B2659}"/>
                </a:ext>
              </a:extLst>
            </p:cNvPr>
            <p:cNvGrpSpPr/>
            <p:nvPr/>
          </p:nvGrpSpPr>
          <p:grpSpPr>
            <a:xfrm>
              <a:off x="2194924" y="3876675"/>
              <a:ext cx="2285184" cy="447675"/>
              <a:chOff x="2194924" y="3876675"/>
              <a:chExt cx="2285184" cy="447675"/>
            </a:xfrm>
          </p:grpSpPr>
          <p:cxnSp>
            <p:nvCxnSpPr>
              <p:cNvPr id="10" name="ตัวเชื่อมต่อตรง 9">
                <a:extLst>
                  <a:ext uri="{FF2B5EF4-FFF2-40B4-BE49-F238E27FC236}">
                    <a16:creationId xmlns:a16="http://schemas.microsoft.com/office/drawing/2014/main" id="{547C302E-DED2-AD63-9EB7-BD06197E308E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>
                <a:extLst>
                  <a:ext uri="{FF2B5EF4-FFF2-40B4-BE49-F238E27FC236}">
                    <a16:creationId xmlns:a16="http://schemas.microsoft.com/office/drawing/2014/main" id="{DC165FFC-B7BC-BF47-41FB-9E5E2C850ED4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>
                <a:extLst>
                  <a:ext uri="{FF2B5EF4-FFF2-40B4-BE49-F238E27FC236}">
                    <a16:creationId xmlns:a16="http://schemas.microsoft.com/office/drawing/2014/main" id="{7F901D7B-EC1A-6CF4-AC0D-3ED69DF420BA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96DCC8B5-4022-CC5E-0D67-C8E6A0458A98}"/>
              </a:ext>
            </a:extLst>
          </p:cNvPr>
          <p:cNvGrpSpPr/>
          <p:nvPr/>
        </p:nvGrpSpPr>
        <p:grpSpPr>
          <a:xfrm>
            <a:off x="4924601" y="3346372"/>
            <a:ext cx="2531813" cy="945227"/>
            <a:chOff x="5096886" y="3020605"/>
            <a:chExt cx="3082735" cy="1716974"/>
          </a:xfrm>
        </p:grpSpPr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77D6260E-43B6-937C-A48A-2353CE94114E}"/>
                </a:ext>
              </a:extLst>
            </p:cNvPr>
            <p:cNvSpPr/>
            <p:nvPr/>
          </p:nvSpPr>
          <p:spPr>
            <a:xfrm>
              <a:off x="5096886" y="3020605"/>
              <a:ext cx="3082735" cy="1716974"/>
            </a:xfrm>
            <a:prstGeom prst="rect">
              <a:avLst/>
            </a:prstGeom>
            <a:solidFill>
              <a:srgbClr val="FF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8E50FE2D-CF2C-3621-6379-E40502D1994E}"/>
                </a:ext>
              </a:extLst>
            </p:cNvPr>
            <p:cNvSpPr/>
            <p:nvPr/>
          </p:nvSpPr>
          <p:spPr>
            <a:xfrm>
              <a:off x="5270501" y="3186090"/>
              <a:ext cx="349413" cy="349413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65707A31-CBC1-E233-B083-6283C10CE57B}"/>
                </a:ext>
              </a:extLst>
            </p:cNvPr>
            <p:cNvSpPr/>
            <p:nvPr/>
          </p:nvSpPr>
          <p:spPr>
            <a:xfrm>
              <a:off x="5600081" y="3039360"/>
              <a:ext cx="2407472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ข้อมูลที่พบเกี่ยวกับปัญหา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5C3F5DD8-F725-A6F9-073C-D18AE3FA82E1}"/>
                </a:ext>
              </a:extLst>
            </p:cNvPr>
            <p:cNvGrpSpPr/>
            <p:nvPr/>
          </p:nvGrpSpPr>
          <p:grpSpPr>
            <a:xfrm>
              <a:off x="5495662" y="3876675"/>
              <a:ext cx="2285184" cy="447675"/>
              <a:chOff x="2194924" y="3876675"/>
              <a:chExt cx="2285184" cy="447675"/>
            </a:xfrm>
          </p:grpSpPr>
          <p:cxnSp>
            <p:nvCxnSpPr>
              <p:cNvPr id="18" name="ตัวเชื่อมต่อตรง 17">
                <a:extLst>
                  <a:ext uri="{FF2B5EF4-FFF2-40B4-BE49-F238E27FC236}">
                    <a16:creationId xmlns:a16="http://schemas.microsoft.com/office/drawing/2014/main" id="{749875B3-24F3-064C-DF19-E0FA75AE80BB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>
                <a:extLst>
                  <a:ext uri="{FF2B5EF4-FFF2-40B4-BE49-F238E27FC236}">
                    <a16:creationId xmlns:a16="http://schemas.microsoft.com/office/drawing/2014/main" id="{2AD6515E-2B13-CCC2-EC3D-8C524D856044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>
                <a:extLst>
                  <a:ext uri="{FF2B5EF4-FFF2-40B4-BE49-F238E27FC236}">
                    <a16:creationId xmlns:a16="http://schemas.microsoft.com/office/drawing/2014/main" id="{0DDD2E14-A5A6-E674-E3D8-20BDD80B41BB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E2753ACC-E1B0-3450-72B4-06D42C26B030}"/>
              </a:ext>
            </a:extLst>
          </p:cNvPr>
          <p:cNvGrpSpPr/>
          <p:nvPr/>
        </p:nvGrpSpPr>
        <p:grpSpPr>
          <a:xfrm>
            <a:off x="8179883" y="3342418"/>
            <a:ext cx="2531813" cy="947342"/>
            <a:chOff x="8352168" y="3014924"/>
            <a:chExt cx="3082735" cy="1720816"/>
          </a:xfrm>
        </p:grpSpPr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FA63A989-60C1-7D53-BD40-F6C7D2309CC7}"/>
                </a:ext>
              </a:extLst>
            </p:cNvPr>
            <p:cNvSpPr/>
            <p:nvPr/>
          </p:nvSpPr>
          <p:spPr>
            <a:xfrm>
              <a:off x="8352168" y="3018766"/>
              <a:ext cx="3082735" cy="1716974"/>
            </a:xfrm>
            <a:prstGeom prst="rect">
              <a:avLst/>
            </a:prstGeom>
            <a:solidFill>
              <a:srgbClr val="FF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05C74292-7602-C89C-8510-778DF74600F8}"/>
                </a:ext>
              </a:extLst>
            </p:cNvPr>
            <p:cNvSpPr/>
            <p:nvPr/>
          </p:nvSpPr>
          <p:spPr>
            <a:xfrm>
              <a:off x="8544843" y="3186090"/>
              <a:ext cx="349413" cy="349413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23875318-DD20-12EA-C730-403A62B5E3B3}"/>
                </a:ext>
              </a:extLst>
            </p:cNvPr>
            <p:cNvSpPr/>
            <p:nvPr/>
          </p:nvSpPr>
          <p:spPr>
            <a:xfrm>
              <a:off x="8963171" y="3014924"/>
              <a:ext cx="2145329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แนวทางการแก้ปัญหา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A2AFEF5-9DD8-6174-4F08-B4D9B73A52AF}"/>
                </a:ext>
              </a:extLst>
            </p:cNvPr>
            <p:cNvGrpSpPr/>
            <p:nvPr/>
          </p:nvGrpSpPr>
          <p:grpSpPr>
            <a:xfrm>
              <a:off x="8750943" y="3879092"/>
              <a:ext cx="2285184" cy="447675"/>
              <a:chOff x="2194924" y="3876675"/>
              <a:chExt cx="2285184" cy="447675"/>
            </a:xfrm>
          </p:grpSpPr>
          <p:cxnSp>
            <p:nvCxnSpPr>
              <p:cNvPr id="26" name="ตัวเชื่อมต่อตรง 25">
                <a:extLst>
                  <a:ext uri="{FF2B5EF4-FFF2-40B4-BE49-F238E27FC236}">
                    <a16:creationId xmlns:a16="http://schemas.microsoft.com/office/drawing/2014/main" id="{614CAF3A-9AFE-F46D-922D-868210D2158E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ตัวเชื่อมต่อตรง 26">
                <a:extLst>
                  <a:ext uri="{FF2B5EF4-FFF2-40B4-BE49-F238E27FC236}">
                    <a16:creationId xmlns:a16="http://schemas.microsoft.com/office/drawing/2014/main" id="{933D244C-C226-493C-3B65-F87ABF7BE3CD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>
                <a:extLst>
                  <a:ext uri="{FF2B5EF4-FFF2-40B4-BE49-F238E27FC236}">
                    <a16:creationId xmlns:a16="http://schemas.microsoft.com/office/drawing/2014/main" id="{5BB97D9D-5248-C7CB-A149-FADD949EE33A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D5ADCB37-FC8E-BFA3-ABD0-6615A6F138FE}"/>
              </a:ext>
            </a:extLst>
          </p:cNvPr>
          <p:cNvGrpSpPr/>
          <p:nvPr/>
        </p:nvGrpSpPr>
        <p:grpSpPr>
          <a:xfrm>
            <a:off x="1669320" y="4619124"/>
            <a:ext cx="2531813" cy="945227"/>
            <a:chOff x="1841605" y="4861531"/>
            <a:chExt cx="3082735" cy="1716974"/>
          </a:xfrm>
        </p:grpSpPr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AAA3938C-70E9-70FD-A1E0-C5F11B970087}"/>
                </a:ext>
              </a:extLst>
            </p:cNvPr>
            <p:cNvSpPr/>
            <p:nvPr/>
          </p:nvSpPr>
          <p:spPr>
            <a:xfrm>
              <a:off x="1841605" y="4861531"/>
              <a:ext cx="3082735" cy="1716974"/>
            </a:xfrm>
            <a:prstGeom prst="rect">
              <a:avLst/>
            </a:prstGeom>
            <a:solidFill>
              <a:srgbClr val="FFE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098C3CCD-6F79-BB5E-0B55-2C4E7F4F12B4}"/>
                </a:ext>
              </a:extLst>
            </p:cNvPr>
            <p:cNvSpPr/>
            <p:nvPr/>
          </p:nvSpPr>
          <p:spPr>
            <a:xfrm>
              <a:off x="2020218" y="5035666"/>
              <a:ext cx="349413" cy="349413"/>
            </a:xfrm>
            <a:prstGeom prst="ellipse">
              <a:avLst/>
            </a:prstGeom>
            <a:solidFill>
              <a:srgbClr val="FFB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AAA9E136-24C6-D136-C90A-3656D39E1586}"/>
                </a:ext>
              </a:extLst>
            </p:cNvPr>
            <p:cNvSpPr/>
            <p:nvPr/>
          </p:nvSpPr>
          <p:spPr>
            <a:xfrm>
              <a:off x="2343697" y="4873838"/>
              <a:ext cx="1800906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การทดลอง</a:t>
              </a:r>
            </a:p>
          </p:txBody>
        </p:sp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5352328F-2E80-0D97-751C-F44045BB42AC}"/>
                </a:ext>
              </a:extLst>
            </p:cNvPr>
            <p:cNvGrpSpPr/>
            <p:nvPr/>
          </p:nvGrpSpPr>
          <p:grpSpPr>
            <a:xfrm>
              <a:off x="2194924" y="5803185"/>
              <a:ext cx="2285184" cy="447675"/>
              <a:chOff x="2194924" y="3876675"/>
              <a:chExt cx="2285184" cy="447675"/>
            </a:xfrm>
          </p:grpSpPr>
          <p:cxnSp>
            <p:nvCxnSpPr>
              <p:cNvPr id="34" name="ตัวเชื่อมต่อตรง 33">
                <a:extLst>
                  <a:ext uri="{FF2B5EF4-FFF2-40B4-BE49-F238E27FC236}">
                    <a16:creationId xmlns:a16="http://schemas.microsoft.com/office/drawing/2014/main" id="{83C40B5E-02C7-FC51-58E3-C889620AFF93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ตัวเชื่อมต่อตรง 34">
                <a:extLst>
                  <a:ext uri="{FF2B5EF4-FFF2-40B4-BE49-F238E27FC236}">
                    <a16:creationId xmlns:a16="http://schemas.microsoft.com/office/drawing/2014/main" id="{EB651A87-B7C1-8B52-EFC5-FE132A236561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ตัวเชื่อมต่อตรง 35">
                <a:extLst>
                  <a:ext uri="{FF2B5EF4-FFF2-40B4-BE49-F238E27FC236}">
                    <a16:creationId xmlns:a16="http://schemas.microsoft.com/office/drawing/2014/main" id="{A60B8BBC-0EF6-E7B4-A2CA-EA14EB9A8EBB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กลุ่ม 36">
            <a:extLst>
              <a:ext uri="{FF2B5EF4-FFF2-40B4-BE49-F238E27FC236}">
                <a16:creationId xmlns:a16="http://schemas.microsoft.com/office/drawing/2014/main" id="{EACA45D5-91A6-4C8D-A235-E4933AD8052A}"/>
              </a:ext>
            </a:extLst>
          </p:cNvPr>
          <p:cNvGrpSpPr/>
          <p:nvPr/>
        </p:nvGrpSpPr>
        <p:grpSpPr>
          <a:xfrm>
            <a:off x="4924601" y="4607203"/>
            <a:ext cx="2908189" cy="945227"/>
            <a:chOff x="5096886" y="4838376"/>
            <a:chExt cx="3233218" cy="1716974"/>
          </a:xfrm>
        </p:grpSpPr>
        <p:sp>
          <p:nvSpPr>
            <p:cNvPr id="38" name="สี่เหลี่ยมผืนผ้า 37">
              <a:extLst>
                <a:ext uri="{FF2B5EF4-FFF2-40B4-BE49-F238E27FC236}">
                  <a16:creationId xmlns:a16="http://schemas.microsoft.com/office/drawing/2014/main" id="{2EAA5006-E25D-1414-5532-7BC2BA71DD78}"/>
                </a:ext>
              </a:extLst>
            </p:cNvPr>
            <p:cNvSpPr/>
            <p:nvPr/>
          </p:nvSpPr>
          <p:spPr>
            <a:xfrm>
              <a:off x="5096886" y="4838376"/>
              <a:ext cx="3082735" cy="1716974"/>
            </a:xfrm>
            <a:prstGeom prst="rect">
              <a:avLst/>
            </a:prstGeom>
            <a:solidFill>
              <a:srgbClr val="FFF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707201DD-06D4-9EEA-201F-19EFD930D685}"/>
                </a:ext>
              </a:extLst>
            </p:cNvPr>
            <p:cNvSpPr/>
            <p:nvPr/>
          </p:nvSpPr>
          <p:spPr>
            <a:xfrm>
              <a:off x="5270500" y="5024611"/>
              <a:ext cx="349413" cy="349413"/>
            </a:xfrm>
            <a:prstGeom prst="ellipse">
              <a:avLst/>
            </a:prstGeom>
            <a:solidFill>
              <a:srgbClr val="E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C19DF868-9946-0EAA-DABE-68DDBBF56FFA}"/>
                </a:ext>
              </a:extLst>
            </p:cNvPr>
            <p:cNvSpPr/>
            <p:nvPr/>
          </p:nvSpPr>
          <p:spPr>
            <a:xfrm>
              <a:off x="5574452" y="4894745"/>
              <a:ext cx="2755652" cy="559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ผลการทดลองและการประเมินผล</a:t>
              </a:r>
            </a:p>
          </p:txBody>
        </p:sp>
        <p:grpSp>
          <p:nvGrpSpPr>
            <p:cNvPr id="41" name="กลุ่ม 40">
              <a:extLst>
                <a:ext uri="{FF2B5EF4-FFF2-40B4-BE49-F238E27FC236}">
                  <a16:creationId xmlns:a16="http://schemas.microsoft.com/office/drawing/2014/main" id="{468C9596-BAEA-B622-978E-BB123396ABF2}"/>
                </a:ext>
              </a:extLst>
            </p:cNvPr>
            <p:cNvGrpSpPr/>
            <p:nvPr/>
          </p:nvGrpSpPr>
          <p:grpSpPr>
            <a:xfrm>
              <a:off x="5495662" y="5803185"/>
              <a:ext cx="2285184" cy="447675"/>
              <a:chOff x="2194924" y="3876675"/>
              <a:chExt cx="2285184" cy="447675"/>
            </a:xfrm>
          </p:grpSpPr>
          <p:cxnSp>
            <p:nvCxnSpPr>
              <p:cNvPr id="42" name="ตัวเชื่อมต่อตรง 41">
                <a:extLst>
                  <a:ext uri="{FF2B5EF4-FFF2-40B4-BE49-F238E27FC236}">
                    <a16:creationId xmlns:a16="http://schemas.microsoft.com/office/drawing/2014/main" id="{C20B7027-E2BA-4825-803E-5BBD526FB767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ตัวเชื่อมต่อตรง 42">
                <a:extLst>
                  <a:ext uri="{FF2B5EF4-FFF2-40B4-BE49-F238E27FC236}">
                    <a16:creationId xmlns:a16="http://schemas.microsoft.com/office/drawing/2014/main" id="{B2C8DF15-7943-7C67-9DB9-FCA2891F182F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ตัวเชื่อมต่อตรง 43">
                <a:extLst>
                  <a:ext uri="{FF2B5EF4-FFF2-40B4-BE49-F238E27FC236}">
                    <a16:creationId xmlns:a16="http://schemas.microsoft.com/office/drawing/2014/main" id="{511B361A-7E2D-96DF-0C17-4CC9E12F3A92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04B94AA6-2887-320D-361E-E748FBBAD7B9}"/>
              </a:ext>
            </a:extLst>
          </p:cNvPr>
          <p:cNvGrpSpPr/>
          <p:nvPr/>
        </p:nvGrpSpPr>
        <p:grpSpPr>
          <a:xfrm>
            <a:off x="8179883" y="4619123"/>
            <a:ext cx="2531813" cy="945227"/>
            <a:chOff x="8352168" y="4861530"/>
            <a:chExt cx="3082735" cy="1716974"/>
          </a:xfrm>
        </p:grpSpPr>
        <p:sp>
          <p:nvSpPr>
            <p:cNvPr id="46" name="สี่เหลี่ยมผืนผ้า 45">
              <a:extLst>
                <a:ext uri="{FF2B5EF4-FFF2-40B4-BE49-F238E27FC236}">
                  <a16:creationId xmlns:a16="http://schemas.microsoft.com/office/drawing/2014/main" id="{93AE72D3-EA40-BE1B-FD91-D857F29976A9}"/>
                </a:ext>
              </a:extLst>
            </p:cNvPr>
            <p:cNvSpPr/>
            <p:nvPr/>
          </p:nvSpPr>
          <p:spPr>
            <a:xfrm>
              <a:off x="8352168" y="4861530"/>
              <a:ext cx="3082735" cy="1716974"/>
            </a:xfrm>
            <a:prstGeom prst="rect">
              <a:avLst/>
            </a:prstGeom>
            <a:solidFill>
              <a:srgbClr val="F4F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7" name="วงรี 46">
              <a:extLst>
                <a:ext uri="{FF2B5EF4-FFF2-40B4-BE49-F238E27FC236}">
                  <a16:creationId xmlns:a16="http://schemas.microsoft.com/office/drawing/2014/main" id="{D3F883DA-89C2-2C21-B271-DE1BEC225FBD}"/>
                </a:ext>
              </a:extLst>
            </p:cNvPr>
            <p:cNvSpPr/>
            <p:nvPr/>
          </p:nvSpPr>
          <p:spPr>
            <a:xfrm>
              <a:off x="8544842" y="5024611"/>
              <a:ext cx="349413" cy="349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id="{C5192242-77AE-C5EF-8B5F-A2AA0A58840B}"/>
                </a:ext>
              </a:extLst>
            </p:cNvPr>
            <p:cNvSpPr/>
            <p:nvPr/>
          </p:nvSpPr>
          <p:spPr>
            <a:xfrm>
              <a:off x="8838139" y="4863877"/>
              <a:ext cx="2320970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เทคโนโลยีที่พัฒนาสำเร็จ</a:t>
              </a:r>
            </a:p>
          </p:txBody>
        </p:sp>
        <p:grpSp>
          <p:nvGrpSpPr>
            <p:cNvPr id="49" name="กลุ่ม 48">
              <a:extLst>
                <a:ext uri="{FF2B5EF4-FFF2-40B4-BE49-F238E27FC236}">
                  <a16:creationId xmlns:a16="http://schemas.microsoft.com/office/drawing/2014/main" id="{3FA2FF52-2E9D-834B-8DDA-DEFD61E46A17}"/>
                </a:ext>
              </a:extLst>
            </p:cNvPr>
            <p:cNvGrpSpPr/>
            <p:nvPr/>
          </p:nvGrpSpPr>
          <p:grpSpPr>
            <a:xfrm>
              <a:off x="8750943" y="5805602"/>
              <a:ext cx="2285184" cy="447675"/>
              <a:chOff x="2194924" y="3876675"/>
              <a:chExt cx="2285184" cy="447675"/>
            </a:xfrm>
          </p:grpSpPr>
          <p:cxnSp>
            <p:nvCxnSpPr>
              <p:cNvPr id="50" name="ตัวเชื่อมต่อตรง 49">
                <a:extLst>
                  <a:ext uri="{FF2B5EF4-FFF2-40B4-BE49-F238E27FC236}">
                    <a16:creationId xmlns:a16="http://schemas.microsoft.com/office/drawing/2014/main" id="{BA515F19-79FD-35C1-3353-2AFE9D02FB02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11EFE05C-B581-C52B-4A52-7B500F8209F3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ตัวเชื่อมต่อตรง 51">
                <a:extLst>
                  <a:ext uri="{FF2B5EF4-FFF2-40B4-BE49-F238E27FC236}">
                    <a16:creationId xmlns:a16="http://schemas.microsoft.com/office/drawing/2014/main" id="{2A997550-7C40-853A-E63E-72849B6CF97B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สี่เหลี่ยมผืนผ้ามุมมน 1">
            <a:extLst>
              <a:ext uri="{FF2B5EF4-FFF2-40B4-BE49-F238E27FC236}">
                <a16:creationId xmlns:a16="http://schemas.microsoft.com/office/drawing/2014/main" id="{F91771BE-9F45-740D-F7FA-201F4DDAA76E}"/>
              </a:ext>
            </a:extLst>
          </p:cNvPr>
          <p:cNvSpPr/>
          <p:nvPr/>
        </p:nvSpPr>
        <p:spPr>
          <a:xfrm>
            <a:off x="345575" y="1050922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17F78B45-C631-5273-B52B-EC34BB44848A}"/>
              </a:ext>
            </a:extLst>
          </p:cNvPr>
          <p:cNvSpPr txBox="1"/>
          <p:nvPr/>
        </p:nvSpPr>
        <p:spPr>
          <a:xfrm>
            <a:off x="815698" y="956327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นำเสนอผลงาน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E4A7EA39-0002-5796-A47E-84D140E93E25}"/>
              </a:ext>
            </a:extLst>
          </p:cNvPr>
          <p:cNvSpPr/>
          <p:nvPr/>
        </p:nvSpPr>
        <p:spPr>
          <a:xfrm>
            <a:off x="826799" y="1415584"/>
            <a:ext cx="1128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สามารถทำได้หลายวิธี เช่น การเขียนรายงาน </a:t>
            </a:r>
            <a:r>
              <a:rPr lang="th-TH" sz="2400" dirty="0" err="1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การทำ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แผ่นนำเสนอผลงาน การเล่าเรื่อง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เครื่องมือที่ช่วยให้เราสามารถนำเสนอเรื่องราวได้ครบถ้วนครอบคลุมทั้งกระบวนการเทคโนโลยี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คือ </a:t>
            </a:r>
            <a:r>
              <a:rPr lang="th-TH" sz="24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สตอรีบอร์ด (</a:t>
            </a:r>
            <a:r>
              <a:rPr lang="en-US" sz="24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storyboard)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หรือการสร้างภาพให้เห็นลำดับขั้นตอนการทำงาน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22103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2846537-7E27-B436-6A57-22A9CE85DFB1}"/>
              </a:ext>
            </a:extLst>
          </p:cNvPr>
          <p:cNvSpPr/>
          <p:nvPr/>
        </p:nvSpPr>
        <p:spPr>
          <a:xfrm>
            <a:off x="3959005" y="1207783"/>
            <a:ext cx="6531965" cy="3808520"/>
          </a:xfrm>
          <a:prstGeom prst="cloudCallout">
            <a:avLst>
              <a:gd name="adj1" fmla="val -65745"/>
              <a:gd name="adj2" fmla="val 1221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DFB442A-7D41-C07A-0078-15D23D0E2D23}"/>
              </a:ext>
            </a:extLst>
          </p:cNvPr>
          <p:cNvSpPr txBox="1"/>
          <p:nvPr/>
        </p:nvSpPr>
        <p:spPr>
          <a:xfrm>
            <a:off x="4544932" y="1737565"/>
            <a:ext cx="50287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“</a:t>
            </a:r>
            <a:r>
              <a:rPr lang="th-TH" sz="2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การพัฒนาทางเทคโนโลยี</a:t>
            </a:r>
            <a:endParaRPr lang="en-US" sz="2800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เป็นกระบวนการที่มีวิวัฒนาการ </a:t>
            </a:r>
            <a:endParaRPr lang="en-US" sz="2800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วิวัฒนาการของเทคโนโลยีจำเป็นต้องใช้ความรู้ทาง</a:t>
            </a:r>
            <a:r>
              <a:rPr lang="th-TH" sz="28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วิทยาศาสตร์และคณิตศาสตร์ </a:t>
            </a:r>
            <a:endParaRPr lang="en-US" sz="28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มาเป็นพื้นฐานในการสร้างเทคโนโลยี</a:t>
            </a:r>
            <a:endParaRPr lang="en-US" sz="2800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ในอนาคตต่อไป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</a:p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00B7194-4286-6ABD-45FD-FD65E2878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6" y="2318579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600" y="1449163"/>
            <a:ext cx="5942532" cy="3148964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3786668" y="1825804"/>
            <a:ext cx="5242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/>
              <a:t>ใบงานใน </a:t>
            </a:r>
            <a:r>
              <a:rPr lang="en-GB" sz="4800" b="1" dirty="0" err="1">
                <a:solidFill>
                  <a:srgbClr val="0070C0"/>
                </a:solidFill>
              </a:rPr>
              <a:t>Liveworksheet</a:t>
            </a:r>
            <a:r>
              <a:rPr lang="th-TH" sz="4800" b="1" dirty="0"/>
              <a:t> </a:t>
            </a:r>
          </a:p>
          <a:p>
            <a:pPr algn="ctr"/>
            <a:r>
              <a:rPr lang="th-TH" sz="4800" b="1" dirty="0"/>
              <a:t>“</a:t>
            </a:r>
            <a:r>
              <a:rPr lang="th-TH" sz="4400" b="1" dirty="0">
                <a:solidFill>
                  <a:srgbClr val="7030A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เรียนรู้กับครูปรานิสา</a:t>
            </a:r>
            <a:r>
              <a:rPr lang="th-TH" sz="4800" b="1" dirty="0"/>
              <a:t>”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600" y="1449163"/>
            <a:ext cx="5942532" cy="3148964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376057" y="2238815"/>
            <a:ext cx="4336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/>
              <a:t>แบบทดสอบหลังเรียน</a:t>
            </a:r>
          </a:p>
          <a:p>
            <a:pPr algn="ctr"/>
            <a:r>
              <a:rPr lang="th-TH" sz="4800" b="1" dirty="0"/>
              <a:t>“</a:t>
            </a:r>
            <a:r>
              <a:rPr lang="en-GB" sz="4800" b="1" dirty="0">
                <a:solidFill>
                  <a:srgbClr val="FFC000"/>
                </a:solidFill>
              </a:rPr>
              <a:t>Quizizz</a:t>
            </a:r>
            <a:r>
              <a:rPr lang="th-TH" sz="4800" b="1" dirty="0"/>
              <a:t>”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A695793-779D-B618-5EDD-C7DCC3BB0011}"/>
              </a:ext>
            </a:extLst>
          </p:cNvPr>
          <p:cNvSpPr txBox="1"/>
          <p:nvPr/>
        </p:nvSpPr>
        <p:spPr>
          <a:xfrm>
            <a:off x="1430331" y="2076119"/>
            <a:ext cx="993583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อักษรเจริญทัศน์ </a:t>
            </a:r>
            <a:r>
              <a:rPr lang="th-TH" sz="3200" b="1" dirty="0" err="1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อจท</a:t>
            </a: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เว็บเรียนรู้ไปครูปรานิสา</a:t>
            </a:r>
            <a:r>
              <a:rPr lang="en-US" sz="32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en-US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www.seekan.ac.th/pranisa_learning/knowledge%20sheet/21103_u2.pdf</a:t>
            </a:r>
          </a:p>
          <a:p>
            <a:r>
              <a:rPr lang="en-US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	www.liveworksheets.com/w/th/krabwnkarthangethkhonolyii/7753735</a:t>
            </a:r>
          </a:p>
          <a:p>
            <a:r>
              <a:rPr lang="en-US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	https://forms.gle/whwQkcmzketu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en-US" dirty="0" err="1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iqq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endParaRPr lang="en-US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850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  <p:pic>
        <p:nvPicPr>
          <p:cNvPr id="1026" name="Picture 2" descr="ภาพมือถือ PNG, รูป, เวกเตอร์และไฟล์ PSD | ดาวน์โหลดฟรีบน Pngtree">
            <a:extLst>
              <a:ext uri="{FF2B5EF4-FFF2-40B4-BE49-F238E27FC236}">
                <a16:creationId xmlns:a16="http://schemas.microsoft.com/office/drawing/2014/main" id="{DC843016-7BD7-C3BE-3219-265A1E80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10">
            <a:off x="5152092" y="1672892"/>
            <a:ext cx="5079303" cy="50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uclidean โทรศัพท์มือถือภาพประกอบ, คุณสมบัติของโทรศัพท์, ภาพถ่ายสต็อก,  การ์ตูนโทรศัพท์มือถือ png | PNGEgg">
            <a:extLst>
              <a:ext uri="{FF2B5EF4-FFF2-40B4-BE49-F238E27FC236}">
                <a16:creationId xmlns:a16="http://schemas.microsoft.com/office/drawing/2014/main" id="{45EBE6C4-9DEA-3DCF-0E1F-D212ABC9A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5590" r="95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56" t="4761" r="18042" b="38198"/>
          <a:stretch/>
        </p:blipFill>
        <p:spPr bwMode="auto">
          <a:xfrm>
            <a:off x="9628050" y="888694"/>
            <a:ext cx="2595400" cy="41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รูปโทรศัพท์มือถือโทรศัพท์มือถือ PNG , ป๊อปอัพ, สัญลักษณ์, เชิงโต้ตอบภาพ PNG  และ เวกเตอร์ สำหรับการดาวน์โหลดฟรี | การ์ตูน, สัญลักษณ์, วงกลม">
            <a:extLst>
              <a:ext uri="{FF2B5EF4-FFF2-40B4-BE49-F238E27FC236}">
                <a16:creationId xmlns:a16="http://schemas.microsoft.com/office/drawing/2014/main" id="{70EC3C50-50D0-A708-DAD2-03BC2AD506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6" descr="รูปโทรศัพท์มือถือโทรศัพท์มือถือ PNG , ป๊อปอัพ, สัญลักษณ์, เชิงโต้ตอบภาพ PNG  และ เวกเตอร์ สำหรับการดาวน์โหลดฟรี | การ์ตูน, สัญลักษณ์, วงกลม">
            <a:extLst>
              <a:ext uri="{FF2B5EF4-FFF2-40B4-BE49-F238E27FC236}">
                <a16:creationId xmlns:a16="http://schemas.microsoft.com/office/drawing/2014/main" id="{D468966A-5EA6-390A-0861-41BD1D802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ลูกโป่งความคิด: ก้อนเมฆ 2">
            <a:extLst>
              <a:ext uri="{FF2B5EF4-FFF2-40B4-BE49-F238E27FC236}">
                <a16:creationId xmlns:a16="http://schemas.microsoft.com/office/drawing/2014/main" id="{8199C8B2-026B-BF97-7B31-3A47823010D2}"/>
              </a:ext>
            </a:extLst>
          </p:cNvPr>
          <p:cNvSpPr/>
          <p:nvPr/>
        </p:nvSpPr>
        <p:spPr>
          <a:xfrm>
            <a:off x="2563950" y="1201993"/>
            <a:ext cx="4440700" cy="2183622"/>
          </a:xfrm>
          <a:prstGeom prst="cloudCallout">
            <a:avLst>
              <a:gd name="adj1" fmla="val -53857"/>
              <a:gd name="adj2" fmla="val 4603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Charmonman" panose="03000500040000020004" pitchFamily="66" charset="-34"/>
                <a:ea typeface="Calibri" panose="020F0502020204030204" pitchFamily="34" charset="0"/>
                <a:cs typeface="TH Charmonman" panose="03000500040000020004" pitchFamily="66" charset="-34"/>
              </a:rPr>
              <a:t>นักเรียนติดเล่นโทรศัพท์มือถือกันมากแค่ไหน อย่างไร</a:t>
            </a:r>
            <a:r>
              <a:rPr lang="en-GB" sz="3200" dirty="0">
                <a:latin typeface="TH Charmonman" panose="03000500040000020004" pitchFamily="66" charset="-34"/>
                <a:ea typeface="Calibri" panose="020F0502020204030204" pitchFamily="34" charset="0"/>
                <a:cs typeface="TH Charmonman" panose="03000500040000020004" pitchFamily="66" charset="-34"/>
              </a:rPr>
              <a:t>???</a:t>
            </a:r>
            <a:endParaRPr lang="th-TH" sz="4400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580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599" y="1449162"/>
            <a:ext cx="8513863" cy="4103155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277923" y="2264914"/>
            <a:ext cx="7005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สิ่งอำนวยความสะดวกในชีวิตประจำวันของมนุษย์ล้วนแล้วแต่เป็น</a:t>
            </a:r>
            <a:r>
              <a:rPr lang="th-TH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เทคโนโลยี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เกิดจากกระบวนการคิดที่เป็นระบบ</a:t>
            </a:r>
            <a:r>
              <a:rPr lang="th-TH" u="sng" dirty="0">
                <a:latin typeface="TH Fah kwang" panose="02000506000000020004" pitchFamily="2" charset="-34"/>
                <a:cs typeface="TH Fah kwang" panose="02000506000000020004" pitchFamily="2" charset="-34"/>
              </a:rPr>
              <a:t>เพื่อแก้ปัญหาและทำให้คุณภาพชีวิตของมนุษย์ดีขึ้น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บุคคลที่มีส่วนสำคัญในการแก้ปัญหาตามที่กล่าวมา คือ </a:t>
            </a:r>
          </a:p>
          <a:p>
            <a:pPr algn="ctr"/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วิศวกร (</a:t>
            </a:r>
            <a:r>
              <a:rPr lang="en-US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Engineer)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600" y="1449163"/>
            <a:ext cx="5942532" cy="3148964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376057" y="2238815"/>
            <a:ext cx="4336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/>
              <a:t>แบบทดสอบก่อนเรียน</a:t>
            </a:r>
          </a:p>
          <a:p>
            <a:pPr algn="ctr"/>
            <a:r>
              <a:rPr lang="th-TH" sz="4800" b="1" dirty="0"/>
              <a:t>“</a:t>
            </a:r>
            <a:r>
              <a:rPr lang="th-TH" sz="4400" b="1" dirty="0">
                <a:solidFill>
                  <a:srgbClr val="7030A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เรียนรู้กับครูปรานิสา</a:t>
            </a:r>
            <a:r>
              <a:rPr lang="th-TH" sz="4800" b="1" dirty="0"/>
              <a:t>”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0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4338592" y="1185"/>
            <a:ext cx="7853409" cy="16066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กระบวนการเทคโนโลยี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D423901-DC89-49B7-A880-A8C3DA648AB2}"/>
              </a:ext>
            </a:extLst>
          </p:cNvPr>
          <p:cNvSpPr txBox="1"/>
          <p:nvPr/>
        </p:nvSpPr>
        <p:spPr>
          <a:xfrm>
            <a:off x="3772408" y="1809915"/>
            <a:ext cx="4218812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H Fah kwang" panose="02000506000000020004" pitchFamily="2" charset="-34"/>
                <a:ea typeface="AngsanaUPC" charset="0"/>
                <a:cs typeface="TH Fah kwang" panose="02000506000000020004" pitchFamily="2" charset="-34"/>
              </a:rPr>
              <a:t>จุดประสงค์การเรียนรู้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E5249C4-3571-492F-B60A-A9DB11E61779}"/>
              </a:ext>
            </a:extLst>
          </p:cNvPr>
          <p:cNvSpPr/>
          <p:nvPr/>
        </p:nvSpPr>
        <p:spPr>
          <a:xfrm>
            <a:off x="3500846" y="2474047"/>
            <a:ext cx="8412233" cy="2597559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914400" lvl="1" indent="-457200">
              <a:lnSpc>
                <a:spcPct val="115000"/>
              </a:lnSpc>
              <a:buSzPts val="1600"/>
              <a:buFont typeface="Wingdings" panose="05000000000000000000" pitchFamily="2" charset="2"/>
              <a:buChar char="§"/>
              <a:tabLst>
                <a:tab pos="180340" algn="l"/>
                <a:tab pos="571500" algn="l"/>
              </a:tabLst>
            </a:pP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อธิบายความหมายของกระบวนการเทคโนโลยี (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K</a:t>
            </a: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H NiramitIT๙ " panose="02000506000000020004" pitchFamily="2" charset="-34"/>
              <a:ea typeface="Times New Roman" panose="02020603050405020304" pitchFamily="18" charset="0"/>
              <a:cs typeface="TH NiramitIT๙ " panose="02000506000000020004" pitchFamily="2" charset="-34"/>
            </a:endParaRPr>
          </a:p>
          <a:p>
            <a:pPr marL="914400" lvl="1" indent="-457200">
              <a:lnSpc>
                <a:spcPct val="115000"/>
              </a:lnSpc>
              <a:buSzPts val="1600"/>
              <a:buFont typeface="Wingdings" panose="05000000000000000000" pitchFamily="2" charset="2"/>
              <a:buChar char="§"/>
              <a:tabLst>
                <a:tab pos="180340" algn="l"/>
                <a:tab pos="571500" algn="l"/>
              </a:tabLst>
            </a:pP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บอกองค์ประกอบและความสำคัญของกระบวนการเทคโนโลยี (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K</a:t>
            </a: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H NiramitIT๙ " panose="02000506000000020004" pitchFamily="2" charset="-34"/>
              <a:ea typeface="Times New Roman" panose="02020603050405020304" pitchFamily="18" charset="0"/>
              <a:cs typeface="TH NiramitIT๙ " panose="02000506000000020004" pitchFamily="2" charset="-34"/>
            </a:endParaRPr>
          </a:p>
          <a:p>
            <a:pPr marL="914400" lvl="1" indent="-457200">
              <a:lnSpc>
                <a:spcPct val="115000"/>
              </a:lnSpc>
              <a:buSzPts val="1600"/>
              <a:buFont typeface="Wingdings" panose="05000000000000000000" pitchFamily="2" charset="2"/>
              <a:buChar char="§"/>
              <a:tabLst>
                <a:tab pos="180340" algn="l"/>
                <a:tab pos="571500" algn="l"/>
              </a:tabLst>
            </a:pP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อธิบายเกี่ยวกับขั้นตอนการแก้ปัญหาผ่านกระบวนการเทคโนโลยี (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P</a:t>
            </a: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H NiramitIT๙ " panose="02000506000000020004" pitchFamily="2" charset="-34"/>
              <a:ea typeface="Times New Roman" panose="02020603050405020304" pitchFamily="18" charset="0"/>
              <a:cs typeface="TH NiramitIT๙ " panose="02000506000000020004" pitchFamily="2" charset="-34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SzPts val="1600"/>
              <a:buFont typeface="Wingdings" panose="05000000000000000000" pitchFamily="2" charset="2"/>
              <a:buChar char="§"/>
              <a:tabLst>
                <a:tab pos="180340" algn="l"/>
                <a:tab pos="571500" algn="l"/>
              </a:tabLst>
            </a:pP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เห็นคุณประโยชน์ของการเรียนวิชาการออกแบบและเทคโนโลยี และตระหนักในคุณค่าของความรู้ไปแก้ปัญหาใช้ในชีวิตประจำวัน (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A</a:t>
            </a: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H NiramitIT๙ " panose="02000506000000020004" pitchFamily="2" charset="-34"/>
                <a:ea typeface="Calibri" panose="020F0502020204030204" pitchFamily="34" charset="0"/>
                <a:cs typeface="TH NiramitIT๙ " panose="02000506000000020004" pitchFamily="2" charset="-34"/>
              </a:rPr>
              <a:t>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H NiramitIT๙ " panose="02000506000000020004" pitchFamily="2" charset="-34"/>
              <a:ea typeface="Times New Roman" panose="02020603050405020304" pitchFamily="18" charset="0"/>
              <a:cs typeface="TH NiramitIT๙ " panose="02000506000000020004" pitchFamily="2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CA01E5C-A688-D09F-9326-98FE1E747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24" y="1128640"/>
            <a:ext cx="2556084" cy="4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599" y="1449162"/>
            <a:ext cx="8513863" cy="4103155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190538" y="2285021"/>
            <a:ext cx="70059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เทคโนโลยีเป็นสิ่งที่อำนวยความสะดวกให้กับมนุษย์ ช่วยในการแก้ปัญหาผ่านกระบวนการเทคโนโลยี ซึ่งเป็นขั้นเป็นตอนที่มีส่วนช่วยในการสร้างสรรค์เทคโนโลยีที่มีประสิทธิภาพ ใช้</a:t>
            </a:r>
            <a:r>
              <a:rPr lang="th-TH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ความรู้ด้านวิทยาศาสตร์และคณิตศาสตร์</a:t>
            </a:r>
            <a:r>
              <a:rPr lang="th-TH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ในการแก้ปัญหา จนได้ออกมาเป็นสิ่งที่ตอบสนองความจำเป็นหรือความต้องการของมนุษย์</a:t>
            </a:r>
            <a:endParaRPr lang="th-TH" sz="48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2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C0FE63A-E339-CBEE-5F6E-4CB9D6DD773B}"/>
              </a:ext>
            </a:extLst>
          </p:cNvPr>
          <p:cNvGrpSpPr/>
          <p:nvPr/>
        </p:nvGrpSpPr>
        <p:grpSpPr>
          <a:xfrm>
            <a:off x="3943401" y="460966"/>
            <a:ext cx="2344306" cy="5416687"/>
            <a:chOff x="4277961" y="1628974"/>
            <a:chExt cx="2224515" cy="5139900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686DCC17-CA1C-5FCC-D180-E18663BA9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385" y="4112849"/>
              <a:ext cx="356490" cy="320342"/>
            </a:xfrm>
            <a:prstGeom prst="rect">
              <a:avLst/>
            </a:prstGeom>
          </p:spPr>
        </p:pic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322EB933-944B-70E3-B1E1-CFEABD0380F2}"/>
                </a:ext>
              </a:extLst>
            </p:cNvPr>
            <p:cNvGrpSpPr/>
            <p:nvPr/>
          </p:nvGrpSpPr>
          <p:grpSpPr>
            <a:xfrm>
              <a:off x="4500760" y="2265651"/>
              <a:ext cx="1785740" cy="849245"/>
              <a:chOff x="4500760" y="2505352"/>
              <a:chExt cx="1785740" cy="849245"/>
            </a:xfrm>
          </p:grpSpPr>
          <p:pic>
            <p:nvPicPr>
              <p:cNvPr id="22" name="รูปภาพ 21">
                <a:extLst>
                  <a:ext uri="{FF2B5EF4-FFF2-40B4-BE49-F238E27FC236}">
                    <a16:creationId xmlns:a16="http://schemas.microsoft.com/office/drawing/2014/main" id="{E5064EB0-1356-77D0-0259-13D78A50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0760" y="2505352"/>
                <a:ext cx="1785740" cy="849245"/>
              </a:xfrm>
              <a:prstGeom prst="rect">
                <a:avLst/>
              </a:prstGeom>
            </p:spPr>
          </p:pic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39610F31-24D0-FB0C-C272-7789BDA267CA}"/>
                  </a:ext>
                </a:extLst>
              </p:cNvPr>
              <p:cNvSpPr txBox="1"/>
              <p:nvPr/>
            </p:nvSpPr>
            <p:spPr>
              <a:xfrm>
                <a:off x="4750692" y="2668364"/>
                <a:ext cx="1266826" cy="438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ความจำเป็น</a:t>
                </a:r>
              </a:p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หรือความต้องการ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5AA04F7D-C2E4-83B9-97CA-733A9CCC0CD6}"/>
                </a:ext>
              </a:extLst>
            </p:cNvPr>
            <p:cNvGrpSpPr/>
            <p:nvPr/>
          </p:nvGrpSpPr>
          <p:grpSpPr>
            <a:xfrm>
              <a:off x="4491235" y="3296148"/>
              <a:ext cx="1785740" cy="849244"/>
              <a:chOff x="4491235" y="3535849"/>
              <a:chExt cx="1785740" cy="849244"/>
            </a:xfrm>
          </p:grpSpPr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C715F445-8FDC-E32D-E539-13992B457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1235" y="3535849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A87894-4491-B693-4884-CE2430BECB8C}"/>
                  </a:ext>
                </a:extLst>
              </p:cNvPr>
              <p:cNvSpPr txBox="1"/>
              <p:nvPr/>
            </p:nvSpPr>
            <p:spPr>
              <a:xfrm>
                <a:off x="4750692" y="3666750"/>
                <a:ext cx="1266826" cy="49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กระบวนการ</a:t>
                </a:r>
              </a:p>
              <a:p>
                <a:pPr algn="ctr"/>
                <a:r>
                  <a:rPr lang="th-TH" sz="14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เทคโนโลยี</a:t>
                </a:r>
                <a:endParaRPr lang="en-US" sz="14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14EFC33B-969F-D36D-2B02-82B2212B1567}"/>
                </a:ext>
              </a:extLst>
            </p:cNvPr>
            <p:cNvGrpSpPr/>
            <p:nvPr/>
          </p:nvGrpSpPr>
          <p:grpSpPr>
            <a:xfrm>
              <a:off x="4491235" y="4391523"/>
              <a:ext cx="1785740" cy="849244"/>
              <a:chOff x="4491235" y="4631224"/>
              <a:chExt cx="1785740" cy="849244"/>
            </a:xfrm>
          </p:grpSpPr>
          <p:pic>
            <p:nvPicPr>
              <p:cNvPr id="18" name="รูปภาพ 17">
                <a:extLst>
                  <a:ext uri="{FF2B5EF4-FFF2-40B4-BE49-F238E27FC236}">
                    <a16:creationId xmlns:a16="http://schemas.microsoft.com/office/drawing/2014/main" id="{D01DFBAC-CC81-461A-1122-5FBBB6466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1235" y="4631224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F90C0A69-C73A-FF12-A316-002D1F4E7B91}"/>
                  </a:ext>
                </a:extLst>
              </p:cNvPr>
              <p:cNvSpPr txBox="1"/>
              <p:nvPr/>
            </p:nvSpPr>
            <p:spPr>
              <a:xfrm>
                <a:off x="4582863" y="4822811"/>
                <a:ext cx="1621533" cy="438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ความรู้ด้านวิทยาศาสตร์</a:t>
                </a:r>
              </a:p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และคณิตศาสตร์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7190614-E5E9-E43D-073E-B7C05C941627}"/>
                </a:ext>
              </a:extLst>
            </p:cNvPr>
            <p:cNvGrpSpPr/>
            <p:nvPr/>
          </p:nvGrpSpPr>
          <p:grpSpPr>
            <a:xfrm>
              <a:off x="4321976" y="5731894"/>
              <a:ext cx="2180500" cy="1036980"/>
              <a:chOff x="4500760" y="6059974"/>
              <a:chExt cx="1785740" cy="849244"/>
            </a:xfrm>
          </p:grpSpPr>
          <p:pic>
            <p:nvPicPr>
              <p:cNvPr id="16" name="รูปภาพ 15">
                <a:extLst>
                  <a:ext uri="{FF2B5EF4-FFF2-40B4-BE49-F238E27FC236}">
                    <a16:creationId xmlns:a16="http://schemas.microsoft.com/office/drawing/2014/main" id="{27C19BDC-7E20-F10F-838B-FF247B79E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0760" y="6059974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0BDF9BF3-C08C-88A2-33D9-D6158A69BFAD}"/>
                  </a:ext>
                </a:extLst>
              </p:cNvPr>
              <p:cNvSpPr txBox="1"/>
              <p:nvPr/>
            </p:nvSpPr>
            <p:spPr>
              <a:xfrm>
                <a:off x="4573338" y="6327761"/>
                <a:ext cx="1621533" cy="35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สิ่งที่นำมาตอบสนองความจำเป็นหรือความต้องการ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72B4AFF0-C7CC-6900-49F0-BD3EB511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517" y="3026487"/>
              <a:ext cx="502225" cy="391127"/>
            </a:xfrm>
            <a:prstGeom prst="rect">
              <a:avLst/>
            </a:prstGeom>
          </p:spPr>
        </p:pic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E6C06EB1-34A9-E76D-C209-D987E1B11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517" y="5189660"/>
              <a:ext cx="502225" cy="391127"/>
            </a:xfrm>
            <a:prstGeom prst="rect">
              <a:avLst/>
            </a:prstGeom>
          </p:spPr>
        </p:pic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84048C35-EE10-CC30-E702-C33220C63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539" y="1628974"/>
              <a:ext cx="1207132" cy="960527"/>
            </a:xfrm>
            <a:prstGeom prst="rect">
              <a:avLst/>
            </a:prstGeom>
          </p:spPr>
        </p:pic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1FE40156-3CFC-2D79-DF4A-558D9D3C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961" y="3872705"/>
              <a:ext cx="1005155" cy="800629"/>
            </a:xfrm>
            <a:prstGeom prst="rect">
              <a:avLst/>
            </a:prstGeom>
          </p:spPr>
        </p:pic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C5B6B6E9-D25B-E294-E4CB-0CF7CD4B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042" y="5374117"/>
              <a:ext cx="1065176" cy="849527"/>
            </a:xfrm>
            <a:prstGeom prst="rect">
              <a:avLst/>
            </a:prstGeom>
          </p:spPr>
        </p:pic>
      </p:grp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4C375E59-B2E4-FC47-6BBD-F8AF9800CD20}"/>
              </a:ext>
            </a:extLst>
          </p:cNvPr>
          <p:cNvSpPr/>
          <p:nvPr/>
        </p:nvSpPr>
        <p:spPr>
          <a:xfrm>
            <a:off x="640080" y="3117273"/>
            <a:ext cx="3071515" cy="86651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ขั้นตอนการแก้ปัญหา</a:t>
            </a:r>
          </a:p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ของวิศวกร</a:t>
            </a:r>
            <a:endParaRPr lang="en-US" sz="28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C471198A-F551-0A01-1741-71C23A901454}"/>
              </a:ext>
            </a:extLst>
          </p:cNvPr>
          <p:cNvGrpSpPr/>
          <p:nvPr/>
        </p:nvGrpSpPr>
        <p:grpSpPr>
          <a:xfrm>
            <a:off x="7720659" y="657487"/>
            <a:ext cx="3412967" cy="5348761"/>
            <a:chOff x="7083583" y="1521802"/>
            <a:chExt cx="3412967" cy="5348761"/>
          </a:xfrm>
        </p:grpSpPr>
        <p:grpSp>
          <p:nvGrpSpPr>
            <p:cNvPr id="31" name="กลุ่ม 30">
              <a:extLst>
                <a:ext uri="{FF2B5EF4-FFF2-40B4-BE49-F238E27FC236}">
                  <a16:creationId xmlns:a16="http://schemas.microsoft.com/office/drawing/2014/main" id="{CFB62CD9-3777-755C-516D-930754DBA3A0}"/>
                </a:ext>
              </a:extLst>
            </p:cNvPr>
            <p:cNvGrpSpPr/>
            <p:nvPr/>
          </p:nvGrpSpPr>
          <p:grpSpPr>
            <a:xfrm>
              <a:off x="7083583" y="1521802"/>
              <a:ext cx="3412967" cy="5348761"/>
              <a:chOff x="7154609" y="1761503"/>
              <a:chExt cx="3073085" cy="5348761"/>
            </a:xfrm>
          </p:grpSpPr>
          <p:pic>
            <p:nvPicPr>
              <p:cNvPr id="61" name="รูปภาพ 60">
                <a:extLst>
                  <a:ext uri="{FF2B5EF4-FFF2-40B4-BE49-F238E27FC236}">
                    <a16:creationId xmlns:a16="http://schemas.microsoft.com/office/drawing/2014/main" id="{75ACCD27-C1EF-A529-1549-BBE3E9127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4609" y="2152183"/>
                <a:ext cx="3073085" cy="4958081"/>
              </a:xfrm>
              <a:prstGeom prst="rect">
                <a:avLst/>
              </a:prstGeom>
            </p:spPr>
          </p:pic>
          <p:pic>
            <p:nvPicPr>
              <p:cNvPr id="62" name="รูปภาพ 61">
                <a:extLst>
                  <a:ext uri="{FF2B5EF4-FFF2-40B4-BE49-F238E27FC236}">
                    <a16:creationId xmlns:a16="http://schemas.microsoft.com/office/drawing/2014/main" id="{371F9C09-580F-4174-0440-49D3231BD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8281" y="1761503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34758B6E-1BC2-77FC-4EEC-1FA2F907FE23}"/>
                  </a:ext>
                </a:extLst>
              </p:cNvPr>
              <p:cNvSpPr txBox="1"/>
              <p:nvPr/>
            </p:nvSpPr>
            <p:spPr>
              <a:xfrm>
                <a:off x="7886082" y="1832182"/>
                <a:ext cx="1610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กระบวนการ</a:t>
                </a:r>
              </a:p>
              <a:p>
                <a:pPr algn="ctr"/>
                <a:r>
                  <a:rPr lang="th-TH" sz="16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เทคโนโลยี</a:t>
                </a:r>
                <a:endParaRPr lang="en-US" sz="16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32" name="วงรี 31">
              <a:extLst>
                <a:ext uri="{FF2B5EF4-FFF2-40B4-BE49-F238E27FC236}">
                  <a16:creationId xmlns:a16="http://schemas.microsoft.com/office/drawing/2014/main" id="{3E49EB2A-8AC5-FF04-6B10-BA59A60D6F53}"/>
                </a:ext>
              </a:extLst>
            </p:cNvPr>
            <p:cNvSpPr/>
            <p:nvPr/>
          </p:nvSpPr>
          <p:spPr>
            <a:xfrm>
              <a:off x="7429500" y="2578518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1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2FA8CB91-1156-3705-B4A8-589024805AD3}"/>
                </a:ext>
              </a:extLst>
            </p:cNvPr>
            <p:cNvSpPr/>
            <p:nvPr/>
          </p:nvSpPr>
          <p:spPr>
            <a:xfrm>
              <a:off x="7429500" y="3197366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2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46A3DE39-29B8-6398-EAD0-A179F6637333}"/>
                </a:ext>
              </a:extLst>
            </p:cNvPr>
            <p:cNvSpPr/>
            <p:nvPr/>
          </p:nvSpPr>
          <p:spPr>
            <a:xfrm>
              <a:off x="7429500" y="3813598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3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8B7919C7-709D-8C45-3328-EB1301DF5B32}"/>
                </a:ext>
              </a:extLst>
            </p:cNvPr>
            <p:cNvGrpSpPr/>
            <p:nvPr/>
          </p:nvGrpSpPr>
          <p:grpSpPr>
            <a:xfrm>
              <a:off x="7691110" y="2290500"/>
              <a:ext cx="2492648" cy="651516"/>
              <a:chOff x="7595860" y="2530201"/>
              <a:chExt cx="2492648" cy="651516"/>
            </a:xfrm>
          </p:grpSpPr>
          <p:pic>
            <p:nvPicPr>
              <p:cNvPr id="59" name="รูปภาพ 58">
                <a:extLst>
                  <a:ext uri="{FF2B5EF4-FFF2-40B4-BE49-F238E27FC236}">
                    <a16:creationId xmlns:a16="http://schemas.microsoft.com/office/drawing/2014/main" id="{E7B455FF-C8AA-D0EB-EAAD-3E965ECC3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0" y="2530201"/>
                <a:ext cx="2492648" cy="651516"/>
              </a:xfrm>
              <a:prstGeom prst="rect">
                <a:avLst/>
              </a:prstGeom>
            </p:spPr>
          </p:pic>
          <p:sp>
            <p:nvSpPr>
              <p:cNvPr id="60" name="สี่เหลี่ยมผืนผ้า 59">
                <a:extLst>
                  <a:ext uri="{FF2B5EF4-FFF2-40B4-BE49-F238E27FC236}">
                    <a16:creationId xmlns:a16="http://schemas.microsoft.com/office/drawing/2014/main" id="{53B7004D-D0CF-78FB-5CAF-1B3CFF1636B9}"/>
                  </a:ext>
                </a:extLst>
              </p:cNvPr>
              <p:cNvSpPr/>
              <p:nvPr/>
            </p:nvSpPr>
            <p:spPr>
              <a:xfrm>
                <a:off x="8116276" y="2785610"/>
                <a:ext cx="17251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ระบุปัญหา หรือความต้องการ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36" name="กลุ่ม 35">
              <a:extLst>
                <a:ext uri="{FF2B5EF4-FFF2-40B4-BE49-F238E27FC236}">
                  <a16:creationId xmlns:a16="http://schemas.microsoft.com/office/drawing/2014/main" id="{2D3AD6B9-1E5C-F637-AFC5-C4C6992E1258}"/>
                </a:ext>
              </a:extLst>
            </p:cNvPr>
            <p:cNvGrpSpPr/>
            <p:nvPr/>
          </p:nvGrpSpPr>
          <p:grpSpPr>
            <a:xfrm>
              <a:off x="7691110" y="2995073"/>
              <a:ext cx="2492647" cy="651516"/>
              <a:chOff x="7595860" y="3234774"/>
              <a:chExt cx="2492647" cy="651516"/>
            </a:xfrm>
          </p:grpSpPr>
          <p:pic>
            <p:nvPicPr>
              <p:cNvPr id="57" name="รูปภาพ 56">
                <a:extLst>
                  <a:ext uri="{FF2B5EF4-FFF2-40B4-BE49-F238E27FC236}">
                    <a16:creationId xmlns:a16="http://schemas.microsoft.com/office/drawing/2014/main" id="{D1C7E27D-B4AC-0B7D-41D3-6E00999F9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0" y="3234774"/>
                <a:ext cx="2492647" cy="651516"/>
              </a:xfrm>
              <a:prstGeom prst="rect">
                <a:avLst/>
              </a:prstGeom>
            </p:spPr>
          </p:pic>
          <p:sp>
            <p:nvSpPr>
              <p:cNvPr id="58" name="สี่เหลี่ยมผืนผ้า 57">
                <a:extLst>
                  <a:ext uri="{FF2B5EF4-FFF2-40B4-BE49-F238E27FC236}">
                    <a16:creationId xmlns:a16="http://schemas.microsoft.com/office/drawing/2014/main" id="{902A1E94-5FF3-BA6D-8ACC-E3F550F18D37}"/>
                  </a:ext>
                </a:extLst>
              </p:cNvPr>
              <p:cNvSpPr/>
              <p:nvPr/>
            </p:nvSpPr>
            <p:spPr>
              <a:xfrm>
                <a:off x="7984833" y="3406643"/>
                <a:ext cx="19880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รวบรวมข้อมูลที่เกี่ยวข้องกับปัญหา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6956DCE6-53AE-EBEC-1130-0BB1A3017DE9}"/>
                </a:ext>
              </a:extLst>
            </p:cNvPr>
            <p:cNvGrpSpPr/>
            <p:nvPr/>
          </p:nvGrpSpPr>
          <p:grpSpPr>
            <a:xfrm>
              <a:off x="7691110" y="3611470"/>
              <a:ext cx="2492648" cy="651186"/>
              <a:chOff x="7595860" y="3851171"/>
              <a:chExt cx="2492648" cy="651186"/>
            </a:xfrm>
          </p:grpSpPr>
          <p:pic>
            <p:nvPicPr>
              <p:cNvPr id="55" name="รูปภาพ 54">
                <a:extLst>
                  <a:ext uri="{FF2B5EF4-FFF2-40B4-BE49-F238E27FC236}">
                    <a16:creationId xmlns:a16="http://schemas.microsoft.com/office/drawing/2014/main" id="{445F7508-7CAD-2194-E57A-1E6480DD2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0" y="3851171"/>
                <a:ext cx="2492648" cy="651186"/>
              </a:xfrm>
              <a:prstGeom prst="rect">
                <a:avLst/>
              </a:prstGeom>
            </p:spPr>
          </p:pic>
          <p:sp>
            <p:nvSpPr>
              <p:cNvPr id="56" name="สี่เหลี่ยมผืนผ้า 55">
                <a:extLst>
                  <a:ext uri="{FF2B5EF4-FFF2-40B4-BE49-F238E27FC236}">
                    <a16:creationId xmlns:a16="http://schemas.microsoft.com/office/drawing/2014/main" id="{0D3BEB8C-6776-E3B5-C914-8C964FC8AE84}"/>
                  </a:ext>
                </a:extLst>
              </p:cNvPr>
              <p:cNvSpPr/>
              <p:nvPr/>
            </p:nvSpPr>
            <p:spPr>
              <a:xfrm>
                <a:off x="8323740" y="4044773"/>
                <a:ext cx="130195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เลือกวิธีการแก้ปัญหา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38" name="กลุ่ม 37">
              <a:extLst>
                <a:ext uri="{FF2B5EF4-FFF2-40B4-BE49-F238E27FC236}">
                  <a16:creationId xmlns:a16="http://schemas.microsoft.com/office/drawing/2014/main" id="{47FE61AF-363B-AF25-9C3F-82E954AE4CC4}"/>
                </a:ext>
              </a:extLst>
            </p:cNvPr>
            <p:cNvGrpSpPr/>
            <p:nvPr/>
          </p:nvGrpSpPr>
          <p:grpSpPr>
            <a:xfrm>
              <a:off x="7691742" y="4261741"/>
              <a:ext cx="2491384" cy="651186"/>
              <a:chOff x="7596492" y="4501442"/>
              <a:chExt cx="2491384" cy="651186"/>
            </a:xfrm>
          </p:grpSpPr>
          <p:pic>
            <p:nvPicPr>
              <p:cNvPr id="53" name="รูปภาพ 52">
                <a:extLst>
                  <a:ext uri="{FF2B5EF4-FFF2-40B4-BE49-F238E27FC236}">
                    <a16:creationId xmlns:a16="http://schemas.microsoft.com/office/drawing/2014/main" id="{E324FD12-F167-52FB-9552-975F2ACE3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6492" y="4501442"/>
                <a:ext cx="2491384" cy="651186"/>
              </a:xfrm>
              <a:prstGeom prst="rect">
                <a:avLst/>
              </a:prstGeom>
            </p:spPr>
          </p:pic>
          <p:sp>
            <p:nvSpPr>
              <p:cNvPr id="54" name="สี่เหลี่ยมผืนผ้า 53">
                <a:extLst>
                  <a:ext uri="{FF2B5EF4-FFF2-40B4-BE49-F238E27FC236}">
                    <a16:creationId xmlns:a16="http://schemas.microsoft.com/office/drawing/2014/main" id="{2DAEB643-EE41-3F2D-AAE2-2C5D5B6884F9}"/>
                  </a:ext>
                </a:extLst>
              </p:cNvPr>
              <p:cNvSpPr/>
              <p:nvPr/>
            </p:nvSpPr>
            <p:spPr>
              <a:xfrm>
                <a:off x="8221950" y="4748069"/>
                <a:ext cx="1505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ออกแบบวิธีการแก้ปัญหา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037980BC-BCAD-1A83-6578-0C9DEDFB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747" y="4938257"/>
              <a:ext cx="1274475" cy="1016453"/>
            </a:xfrm>
            <a:prstGeom prst="rect">
              <a:avLst/>
            </a:prstGeom>
          </p:spPr>
        </p:pic>
        <p:sp>
          <p:nvSpPr>
            <p:cNvPr id="40" name="วงรี 39">
              <a:extLst>
                <a:ext uri="{FF2B5EF4-FFF2-40B4-BE49-F238E27FC236}">
                  <a16:creationId xmlns:a16="http://schemas.microsoft.com/office/drawing/2014/main" id="{847486F2-1615-96DF-A9BA-50341A3F86D8}"/>
                </a:ext>
              </a:extLst>
            </p:cNvPr>
            <p:cNvSpPr/>
            <p:nvPr/>
          </p:nvSpPr>
          <p:spPr>
            <a:xfrm>
              <a:off x="8643526" y="4874827"/>
              <a:ext cx="231322" cy="2313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4</a:t>
              </a:r>
              <a:endParaRPr lang="en-US" sz="11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1" name="วงรี 40">
              <a:extLst>
                <a:ext uri="{FF2B5EF4-FFF2-40B4-BE49-F238E27FC236}">
                  <a16:creationId xmlns:a16="http://schemas.microsoft.com/office/drawing/2014/main" id="{FB64A201-8AEC-7101-97E6-29704AB64D72}"/>
                </a:ext>
              </a:extLst>
            </p:cNvPr>
            <p:cNvSpPr/>
            <p:nvPr/>
          </p:nvSpPr>
          <p:spPr>
            <a:xfrm>
              <a:off x="8172627" y="5533162"/>
              <a:ext cx="231322" cy="2313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6</a:t>
              </a:r>
              <a:endParaRPr lang="en-US" sz="11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883E5C8D-5F55-D60C-CBE1-20E9F3FC7A20}"/>
                </a:ext>
              </a:extLst>
            </p:cNvPr>
            <p:cNvSpPr/>
            <p:nvPr/>
          </p:nvSpPr>
          <p:spPr>
            <a:xfrm>
              <a:off x="9020352" y="5533162"/>
              <a:ext cx="231322" cy="2313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5</a:t>
              </a:r>
              <a:endParaRPr lang="en-US" sz="11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26105FCA-C8B8-FB5B-C58C-0DCB55D28D6A}"/>
                </a:ext>
              </a:extLst>
            </p:cNvPr>
            <p:cNvSpPr/>
            <p:nvPr/>
          </p:nvSpPr>
          <p:spPr>
            <a:xfrm>
              <a:off x="7430132" y="6292910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7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44" name="กลุ่ม 43">
              <a:extLst>
                <a:ext uri="{FF2B5EF4-FFF2-40B4-BE49-F238E27FC236}">
                  <a16:creationId xmlns:a16="http://schemas.microsoft.com/office/drawing/2014/main" id="{FB5A97FD-B6E0-1A63-7796-1F737233EBFE}"/>
                </a:ext>
              </a:extLst>
            </p:cNvPr>
            <p:cNvGrpSpPr/>
            <p:nvPr/>
          </p:nvGrpSpPr>
          <p:grpSpPr>
            <a:xfrm>
              <a:off x="7692374" y="6090782"/>
              <a:ext cx="2491384" cy="651186"/>
              <a:chOff x="7597124" y="6330483"/>
              <a:chExt cx="2491384" cy="651186"/>
            </a:xfrm>
          </p:grpSpPr>
          <p:pic>
            <p:nvPicPr>
              <p:cNvPr id="51" name="รูปภาพ 50">
                <a:extLst>
                  <a:ext uri="{FF2B5EF4-FFF2-40B4-BE49-F238E27FC236}">
                    <a16:creationId xmlns:a16="http://schemas.microsoft.com/office/drawing/2014/main" id="{BB8991F6-DD17-5D25-4913-412C26EA1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7124" y="6330483"/>
                <a:ext cx="2491384" cy="651186"/>
              </a:xfrm>
              <a:prstGeom prst="rect">
                <a:avLst/>
              </a:prstGeom>
            </p:spPr>
          </p:pic>
          <p:sp>
            <p:nvSpPr>
              <p:cNvPr id="52" name="สี่เหลี่ยมผืนผ้า 51">
                <a:extLst>
                  <a:ext uri="{FF2B5EF4-FFF2-40B4-BE49-F238E27FC236}">
                    <a16:creationId xmlns:a16="http://schemas.microsoft.com/office/drawing/2014/main" id="{9BBB36CA-44C7-29FF-FE14-73C63B1252E4}"/>
                  </a:ext>
                </a:extLst>
              </p:cNvPr>
              <p:cNvSpPr/>
              <p:nvPr/>
            </p:nvSpPr>
            <p:spPr>
              <a:xfrm>
                <a:off x="8522703" y="6532611"/>
                <a:ext cx="9829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นำเสนอผลงาน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09C0AF92-C0AD-8F47-2827-969BBB4435A5}"/>
                </a:ext>
              </a:extLst>
            </p:cNvPr>
            <p:cNvGrpSpPr/>
            <p:nvPr/>
          </p:nvGrpSpPr>
          <p:grpSpPr>
            <a:xfrm>
              <a:off x="7152995" y="5234677"/>
              <a:ext cx="1019632" cy="812372"/>
              <a:chOff x="7152995" y="5474378"/>
              <a:chExt cx="1019632" cy="812372"/>
            </a:xfrm>
          </p:grpSpPr>
          <p:pic>
            <p:nvPicPr>
              <p:cNvPr id="49" name="รูปภาพ 48">
                <a:extLst>
                  <a:ext uri="{FF2B5EF4-FFF2-40B4-BE49-F238E27FC236}">
                    <a16:creationId xmlns:a16="http://schemas.microsoft.com/office/drawing/2014/main" id="{E178A07E-B2FC-EB33-E575-BD71DF97F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2995" y="5474378"/>
                <a:ext cx="1019632" cy="812372"/>
              </a:xfrm>
              <a:prstGeom prst="rect">
                <a:avLst/>
              </a:prstGeom>
            </p:spPr>
          </p:pic>
          <p:sp>
            <p:nvSpPr>
              <p:cNvPr id="50" name="สี่เหลี่ยมผืนผ้า 49">
                <a:extLst>
                  <a:ext uri="{FF2B5EF4-FFF2-40B4-BE49-F238E27FC236}">
                    <a16:creationId xmlns:a16="http://schemas.microsoft.com/office/drawing/2014/main" id="{EF33CA8C-81E0-7247-2171-98D592B3B968}"/>
                  </a:ext>
                </a:extLst>
              </p:cNvPr>
              <p:cNvSpPr/>
              <p:nvPr/>
            </p:nvSpPr>
            <p:spPr>
              <a:xfrm>
                <a:off x="7408119" y="5626610"/>
                <a:ext cx="71040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ปรับปรุง แก้ไข และประเมินผล</a:t>
                </a:r>
                <a:endParaRPr lang="en-US" sz="1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FF1CBB3C-F33B-43DB-E75C-56A8ED3D52ED}"/>
                </a:ext>
              </a:extLst>
            </p:cNvPr>
            <p:cNvGrpSpPr/>
            <p:nvPr/>
          </p:nvGrpSpPr>
          <p:grpSpPr>
            <a:xfrm>
              <a:off x="9272392" y="5259344"/>
              <a:ext cx="1018589" cy="812372"/>
              <a:chOff x="9177142" y="5499045"/>
              <a:chExt cx="1018589" cy="812372"/>
            </a:xfrm>
          </p:grpSpPr>
          <p:pic>
            <p:nvPicPr>
              <p:cNvPr id="47" name="รูปภาพ 46">
                <a:extLst>
                  <a:ext uri="{FF2B5EF4-FFF2-40B4-BE49-F238E27FC236}">
                    <a16:creationId xmlns:a16="http://schemas.microsoft.com/office/drawing/2014/main" id="{46D87D7C-D919-33A4-62C1-FCED537BF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77142" y="5499045"/>
                <a:ext cx="1018589" cy="812372"/>
              </a:xfrm>
              <a:prstGeom prst="rect">
                <a:avLst/>
              </a:prstGeom>
            </p:spPr>
          </p:pic>
          <p:sp>
            <p:nvSpPr>
              <p:cNvPr id="48" name="สี่เหลี่ยมผืนผ้า 47">
                <a:extLst>
                  <a:ext uri="{FF2B5EF4-FFF2-40B4-BE49-F238E27FC236}">
                    <a16:creationId xmlns:a16="http://schemas.microsoft.com/office/drawing/2014/main" id="{184E0C2E-1F57-0294-D1FC-307A9FB6E0CF}"/>
                  </a:ext>
                </a:extLst>
              </p:cNvPr>
              <p:cNvSpPr/>
              <p:nvPr/>
            </p:nvSpPr>
            <p:spPr>
              <a:xfrm>
                <a:off x="9377190" y="5924017"/>
                <a:ext cx="6184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ทดสอบ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</p:grpSp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95ED9AB6-CFB7-0668-5F03-805F0D5993B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55" y="2317503"/>
            <a:ext cx="1448445" cy="725577"/>
          </a:xfrm>
          <a:prstGeom prst="rect">
            <a:avLst/>
          </a:prstGeom>
          <a:ln>
            <a:noFill/>
          </a:ln>
        </p:spPr>
      </p:pic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9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599" y="1449163"/>
            <a:ext cx="7862771" cy="3148964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477108" y="2253732"/>
            <a:ext cx="6365139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th-TH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กระบวนการเทคโนโลยีมีความสำคัญอย่างไร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th-TH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องค์ประกอบของกระบวนการเทคโนโลยีมีกี่ขั้นตอน อะไรบ้าง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830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1388</Words>
  <Application>Microsoft Office PowerPoint</Application>
  <PresentationFormat>แบบจอกว้าง</PresentationFormat>
  <Paragraphs>202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5" baseType="lpstr">
      <vt:lpstr>Arial</vt:lpstr>
      <vt:lpstr>TH Mali Grade 6</vt:lpstr>
      <vt:lpstr>CordiaUPC</vt:lpstr>
      <vt:lpstr>Wingdings</vt:lpstr>
      <vt:lpstr>Times New Roman</vt:lpstr>
      <vt:lpstr>Calibri</vt:lpstr>
      <vt:lpstr>Calibri Light</vt:lpstr>
      <vt:lpstr>TH NiramitIT๙ </vt:lpstr>
      <vt:lpstr>TH Fah kwang</vt:lpstr>
      <vt:lpstr>TH Charmonman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Pranisa Thongon</dc:creator>
  <cp:lastModifiedBy>ROOM_C01</cp:lastModifiedBy>
  <cp:revision>147</cp:revision>
  <dcterms:created xsi:type="dcterms:W3CDTF">2021-07-14T11:37:28Z</dcterms:created>
  <dcterms:modified xsi:type="dcterms:W3CDTF">2024-07-07T23:33:49Z</dcterms:modified>
</cp:coreProperties>
</file>